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70" r:id="rId6"/>
    <p:sldId id="271" r:id="rId7"/>
    <p:sldId id="282" r:id="rId8"/>
    <p:sldId id="260" r:id="rId9"/>
    <p:sldId id="261" r:id="rId10"/>
    <p:sldId id="262" r:id="rId11"/>
    <p:sldId id="263" r:id="rId12"/>
    <p:sldId id="280" r:id="rId13"/>
    <p:sldId id="264" r:id="rId14"/>
    <p:sldId id="265" r:id="rId15"/>
    <p:sldId id="266" r:id="rId16"/>
    <p:sldId id="267" r:id="rId17"/>
    <p:sldId id="283" r:id="rId18"/>
    <p:sldId id="268" r:id="rId19"/>
    <p:sldId id="272" r:id="rId20"/>
    <p:sldId id="273" r:id="rId21"/>
    <p:sldId id="274" r:id="rId22"/>
    <p:sldId id="284" r:id="rId23"/>
    <p:sldId id="275" r:id="rId24"/>
    <p:sldId id="276" r:id="rId25"/>
    <p:sldId id="269" r:id="rId26"/>
    <p:sldId id="281" r:id="rId27"/>
    <p:sldId id="279" r:id="rId28"/>
    <p:sldId id="277" r:id="rId29"/>
    <p:sldId id="278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3C77C-9D46-4B46-BE60-455C61068557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30AE83-9836-453A-AA67-B4CC63998E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284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05A8915-81B5-4770-A5EB-3A41B65A53D3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0B7131-94BA-4B3F-8403-66081EE629B0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A65A02A-26F7-44EE-AC31-D4062D3E6BAF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C2112B5-BF42-4D76-9A1A-33BF1C471229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4BE2809-977C-4197-8172-42DCB8B0DD0C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ACF2D66-0F18-4201-A15C-04B2B047FA96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8AD2112-09DB-4E95-A806-529F69742D26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3B7E43E-2E94-436E-A405-6AE5D0460CD9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968A5E-82D7-401A-AFFA-078DF2AFD005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01B6AF2-4D04-4A3A-B11B-22D5DF880D47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F0D05C-9C3B-43DD-9CD7-0BA6EEC2C86A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10D3D86-A294-489C-9FBF-8271109AF526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EBF5802-4180-4B7C-B67C-1DC82BF75C36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87E7-4B6C-4627-B7C1-655D071DEEB1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CBAA-5E3E-4741-88AA-2A9FE9AEF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436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87E7-4B6C-4627-B7C1-655D071DEEB1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CBAA-5E3E-4741-88AA-2A9FE9AEF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986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87E7-4B6C-4627-B7C1-655D071DEEB1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CBAA-5E3E-4741-88AA-2A9FE9AEF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41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87E7-4B6C-4627-B7C1-655D071DEEB1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CBAA-5E3E-4741-88AA-2A9FE9AEF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845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87E7-4B6C-4627-B7C1-655D071DEEB1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CBAA-5E3E-4741-88AA-2A9FE9AEF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71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87E7-4B6C-4627-B7C1-655D071DEEB1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CBAA-5E3E-4741-88AA-2A9FE9AEF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66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87E7-4B6C-4627-B7C1-655D071DEEB1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CBAA-5E3E-4741-88AA-2A9FE9AEF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644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87E7-4B6C-4627-B7C1-655D071DEEB1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CBAA-5E3E-4741-88AA-2A9FE9AEF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736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87E7-4B6C-4627-B7C1-655D071DEEB1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CBAA-5E3E-4741-88AA-2A9FE9AEF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652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87E7-4B6C-4627-B7C1-655D071DEEB1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CBAA-5E3E-4741-88AA-2A9FE9AEF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396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87E7-4B6C-4627-B7C1-655D071DEEB1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CBAA-5E3E-4741-88AA-2A9FE9AEF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095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487E7-4B6C-4627-B7C1-655D071DEEB1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6CBAA-5E3E-4741-88AA-2A9FE9AEF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252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31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31.bin"/><Relationship Id="rId1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3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5" Type="http://schemas.openxmlformats.org/officeDocument/2006/relationships/image" Target="../media/image32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3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37.wmf"/><Relationship Id="rId5" Type="http://schemas.openxmlformats.org/officeDocument/2006/relationships/image" Target="../media/image34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8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40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43.wmf"/><Relationship Id="rId4" Type="http://schemas.openxmlformats.org/officeDocument/2006/relationships/oleObject" Target="../embeddings/oleObject42.bin"/><Relationship Id="rId9" Type="http://schemas.openxmlformats.org/officeDocument/2006/relationships/image" Target="../media/image45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46.wmf"/><Relationship Id="rId4" Type="http://schemas.openxmlformats.org/officeDocument/2006/relationships/oleObject" Target="../embeddings/oleObject45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21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0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17.bin"/><Relationship Id="rId19" Type="http://schemas.openxmlformats.org/officeDocument/2006/relationships/image" Target="../media/image21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6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Генерирование простых чисел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755627" y="1804174"/>
            <a:ext cx="23631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Лекция 2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544483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457200" y="142875"/>
            <a:ext cx="8229600" cy="6500813"/>
          </a:xfrm>
        </p:spPr>
        <p:txBody>
          <a:bodyPr/>
          <a:lstStyle/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Font typeface="Times New Roman" pitchFamily="18" charset="0"/>
              <a:buChar char="‮"/>
            </a:pPr>
            <a:r>
              <a:rPr lang="ru-RU" altLang="ru-RU" sz="2400" b="1" i="1" smtClean="0">
                <a:latin typeface="Times New Roman" pitchFamily="18" charset="0"/>
                <a:cs typeface="Arial" pitchFamily="34" charset="0"/>
              </a:rPr>
              <a:t> </a:t>
            </a:r>
            <a:r>
              <a:rPr lang="ru-RU" altLang="ru-RU" sz="2400" b="1" smtClean="0">
                <a:latin typeface="Times New Roman" pitchFamily="18" charset="0"/>
                <a:cs typeface="Arial" pitchFamily="34" charset="0"/>
              </a:rPr>
              <a:t>Генерирование простых чисел</a:t>
            </a:r>
            <a:r>
              <a:rPr lang="en-US" altLang="ru-RU" sz="2400" b="1" smtClean="0">
                <a:latin typeface="Times New Roman" pitchFamily="18" charset="0"/>
                <a:cs typeface="Arial" pitchFamily="34" charset="0"/>
              </a:rPr>
              <a:t>.</a:t>
            </a:r>
            <a:endParaRPr lang="ru-RU" altLang="ru-RU" sz="2400" b="1" i="1" smtClean="0">
              <a:latin typeface="Times New Roman" pitchFamily="18" charset="0"/>
              <a:cs typeface="Arial" pitchFamily="34" charset="0"/>
            </a:endParaRPr>
          </a:p>
          <a:p>
            <a:pPr>
              <a:lnSpc>
                <a:spcPct val="120000"/>
              </a:lnSpc>
              <a:buFont typeface="Times New Roman" pitchFamily="18" charset="0"/>
              <a:buChar char="‮"/>
            </a:pP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При генерировании простых чисел можно говорить о генерировании простых и неслучайных чисел, либо о генерировании простых чисел, являющихся частью секретного ключа, и тогда их необходимо каждый раз генерировать заново и случайным образом.   </a:t>
            </a:r>
            <a:endParaRPr lang="ru-RU" altLang="ru-RU" sz="2000" smtClean="0"/>
          </a:p>
          <a:p>
            <a:pPr>
              <a:lnSpc>
                <a:spcPct val="120000"/>
              </a:lnSpc>
              <a:buFont typeface="Times New Roman" pitchFamily="18" charset="0"/>
              <a:buChar char="‬"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Типичным для решения этих задач является подход, состоящий из двух этапов: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‬"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1) генерирование случайного или псевдослучайного (если число не является секретным ключом) числа, которое по размерности удовлетворяет предъявленным требованиям;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‬"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2) проверка, является ли выбранное нечетное число простым. Если является, то оно принимается. Если же это число не является простым, тогда нужно повторять эти этапы до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появления успешного результата.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‬"/>
            </a:pP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000" i="1" smtClean="0">
                <a:latin typeface="Times New Roman" pitchFamily="18" charset="0"/>
                <a:cs typeface="Times New Roman" pitchFamily="18" charset="0"/>
              </a:rPr>
              <a:t>Возникает вопрос: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сколько потребуется сделать попыток (в среднем) для генерирования простого числа заданной размерности?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altLang="ru-RU" sz="200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07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857875"/>
          </a:xfrm>
        </p:spPr>
        <p:txBody>
          <a:bodyPr/>
          <a:lstStyle/>
          <a:p>
            <a:pPr>
              <a:lnSpc>
                <a:spcPct val="120000"/>
              </a:lnSpc>
              <a:buFont typeface="Times New Roman" pitchFamily="18" charset="0"/>
              <a:buChar char="‭"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Ответом на данный вопрос является следующая теорема.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‭"/>
            </a:pP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Теорема [5].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Пусть П(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n)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 – число простых чисел, которые      , тогда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‭"/>
            </a:pPr>
            <a:endParaRPr lang="ru-RU" alt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Times New Roman" pitchFamily="18" charset="0"/>
              <a:buChar char="‭"/>
            </a:pP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alt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Times New Roman" pitchFamily="18" charset="0"/>
              <a:buChar char="‭"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Из этой теоремы можно получить аппроксимацию доли нечетных</a:t>
            </a:r>
            <a:br>
              <a:rPr lang="ru-RU" alt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-разрядных простых чисел в виде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	   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, т. е. среднее число попыток  для генерирования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altLang="ru-RU" sz="2000" i="1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разрядного простого числа равно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	      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.                                        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‭"/>
            </a:pP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alt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Times New Roman" pitchFamily="18" charset="0"/>
              <a:buChar char="‭"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(Для доказательства этого факта достаточно лишь заметить, что количество в точности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-разрядных нечетных чисел равно</a:t>
            </a:r>
            <a:endParaRPr lang="en-US" alt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Times New Roman" pitchFamily="18" charset="0"/>
              <a:buChar char="‭"/>
            </a:pP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	 	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.)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Times New Roman" pitchFamily="18" charset="0"/>
              <a:buChar char="‮"/>
            </a:pP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Пример 1.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Пусть</a:t>
            </a: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l = 100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, тогда</a:t>
            </a:r>
          </a:p>
          <a:p>
            <a:pPr algn="ctr">
              <a:lnSpc>
                <a:spcPct val="120000"/>
              </a:lnSpc>
              <a:buFont typeface="Times New Roman" pitchFamily="18" charset="0"/>
              <a:buChar char="‮"/>
            </a:pPr>
            <a:endParaRPr lang="ru-RU" alt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Times New Roman" pitchFamily="18" charset="0"/>
              <a:buChar char="‭"/>
            </a:pPr>
            <a:endParaRPr lang="ru-RU" altLang="ru-RU" sz="2000" smtClean="0"/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3571875" y="1535113"/>
          <a:ext cx="1392238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" name="Формула" r:id="rId4" imgW="901309" imgH="393529" progId="Equation.3">
                  <p:embed/>
                </p:oleObj>
              </mc:Choice>
              <mc:Fallback>
                <p:oleObj name="Формула" r:id="rId4" imgW="901309" imgH="393529" progId="Equation.3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75" y="1535113"/>
                        <a:ext cx="1392238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4714875" y="2622550"/>
          <a:ext cx="5715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" name="Формула" r:id="rId6" imgW="431613" imgH="393529" progId="Equation.3">
                  <p:embed/>
                </p:oleObj>
              </mc:Choice>
              <mc:Fallback>
                <p:oleObj name="Формула" r:id="rId6" imgW="431613" imgH="393529" progId="Equation.3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5" y="2622550"/>
                        <a:ext cx="5715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8501063" y="2786063"/>
          <a:ext cx="206375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" name="Формула" r:id="rId8" imgW="126780" imgH="164814" progId="Equation.3">
                  <p:embed/>
                </p:oleObj>
              </mc:Choice>
              <mc:Fallback>
                <p:oleObj name="Формула" r:id="rId8" imgW="126780" imgH="164814" progId="Equation.3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1063" y="2786063"/>
                        <a:ext cx="206375" cy="22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6786563" y="3071813"/>
          <a:ext cx="5715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" name="Формула" r:id="rId10" imgW="469696" imgH="393529" progId="Equation.3">
                  <p:embed/>
                </p:oleObj>
              </mc:Choice>
              <mc:Fallback>
                <p:oleObj name="Формула" r:id="rId10" imgW="469696" imgH="393529" progId="Equation.3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6563" y="3071813"/>
                        <a:ext cx="5715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857250" y="4700588"/>
          <a:ext cx="154781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" name="Формула" r:id="rId12" imgW="952087" imgH="228501" progId="Equation.3">
                  <p:embed/>
                </p:oleObj>
              </mc:Choice>
              <mc:Fallback>
                <p:oleObj name="Формула" r:id="rId12" imgW="952087" imgH="228501" progId="Equation.3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4700588"/>
                        <a:ext cx="1547813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3071813" y="5678488"/>
          <a:ext cx="3040062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2" name="Формула" r:id="rId14" imgW="1968500" imgH="393700" progId="Equation.3">
                  <p:embed/>
                </p:oleObj>
              </mc:Choice>
              <mc:Fallback>
                <p:oleObj name="Формула" r:id="rId14" imgW="1968500" imgH="393700" progId="Equation.3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5678488"/>
                        <a:ext cx="3040062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7072313" y="1143000"/>
          <a:ext cx="346075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3" name="Формула" r:id="rId16" imgW="241091" imgH="164957" progId="Equation.3">
                  <p:embed/>
                </p:oleObj>
              </mc:Choice>
              <mc:Fallback>
                <p:oleObj name="Формула" r:id="rId16" imgW="241091" imgH="164957" progId="Equation.3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2313" y="1143000"/>
                        <a:ext cx="346075" cy="23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802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Количество простых чисел ограничено сверху с снизу</a:t>
                </a: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/(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𝑙𝑛𝑛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d>
                      <m:r>
                        <a:rPr lang="ru-RU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ru-RU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)≤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/(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𝑙𝑛𝑛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−1.08366)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ru-RU" dirty="0" smtClean="0"/>
                  <a:t>Пример: </a:t>
                </a:r>
                <a:r>
                  <a:rPr lang="en-US" dirty="0" smtClean="0"/>
                  <a:t>n=1 000 00</a:t>
                </a:r>
                <a:r>
                  <a:rPr lang="en-US" dirty="0" smtClean="0">
                    <a:ea typeface="Cambria Math"/>
                  </a:rPr>
                  <a:t>0</a:t>
                </a:r>
              </a:p>
              <a:p>
                <a:pPr marL="0" indent="0">
                  <a:buNone/>
                </a:pPr>
                <a:r>
                  <a:rPr lang="en-US" dirty="0" smtClean="0">
                    <a:ea typeface="Cambria Math"/>
                  </a:rPr>
                  <a:t>72383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ru-RU" i="1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(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)≤ </m:t>
                    </m:r>
                  </m:oMath>
                </a14:m>
                <a:r>
                  <a:rPr lang="en-US" dirty="0" smtClean="0"/>
                  <a:t>78543</a:t>
                </a:r>
              </a:p>
              <a:p>
                <a:pPr marL="0" indent="0">
                  <a:buNone/>
                </a:pPr>
                <a:r>
                  <a:rPr lang="ru-RU" dirty="0" smtClean="0"/>
                  <a:t>Фактически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(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ru-RU" dirty="0" smtClean="0"/>
                  <a:t> = 78449</a:t>
                </a:r>
                <a:endParaRPr lang="en-US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1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578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929312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Font typeface="Times New Roman" pitchFamily="18" charset="0"/>
              <a:buChar char="‫"/>
            </a:pPr>
            <a:r>
              <a:rPr lang="ru-RU" altLang="ru-RU" sz="2000" b="1" smtClean="0">
                <a:latin typeface="Times New Roman" pitchFamily="18" charset="0"/>
                <a:cs typeface="Arial" pitchFamily="34" charset="0"/>
              </a:rPr>
              <a:t> Важнейшие тесты по проверке простоты чисел</a:t>
            </a:r>
            <a:endParaRPr lang="ru-RU" altLang="ru-RU" sz="2000" b="1" i="1" smtClean="0">
              <a:latin typeface="Times New Roman" pitchFamily="18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buFont typeface="Times New Roman" pitchFamily="18" charset="0"/>
              <a:buChar char="‫"/>
            </a:pP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alt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Times New Roman" pitchFamily="18" charset="0"/>
              <a:buChar char="‫"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Все тесты делятся на </a:t>
            </a:r>
            <a:r>
              <a:rPr lang="ru-RU" altLang="ru-RU" sz="2000" i="1" smtClean="0">
                <a:latin typeface="Times New Roman" pitchFamily="18" charset="0"/>
                <a:cs typeface="Times New Roman" pitchFamily="18" charset="0"/>
              </a:rPr>
              <a:t>детерминированные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altLang="ru-RU" sz="2000" i="1" smtClean="0">
                <a:latin typeface="Times New Roman" pitchFamily="18" charset="0"/>
                <a:cs typeface="Times New Roman" pitchFamily="18" charset="0"/>
              </a:rPr>
              <a:t>вероятностные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. Детерминированные тесты дают определенный ответ, является ли данное число простым или составным. Случайные (вероятностные) тесты дают такой же ответ, но с некоторой вероятностью (обычно близкой к 1) того, что он будет правильным.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‫"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До недавнего времени (до 2002 г.) не было известно ни одного детерминированного алгоритма с полиномиальной сложностью. В 2002 г. три индийских математика нашли такой метод [6]. Его сложность оказывается равной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O((log n)</a:t>
            </a:r>
            <a:r>
              <a:rPr lang="en-US" altLang="ru-RU" sz="2000" i="1" baseline="3000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, хотя для специальных чисел вида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2p +1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 сложность будет значительно меньше, а именно: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O((log n)</a:t>
            </a:r>
            <a:r>
              <a:rPr lang="en-US" altLang="ru-RU" sz="2000" i="1" baseline="3000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. Ввиду значительной сложности этого алгоритма предпочтение, однако, отдается вероятностным алгоритмам, удовлетворяющим следующему условию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2000" smtClean="0"/>
          </a:p>
        </p:txBody>
      </p:sp>
    </p:spTree>
    <p:extLst>
      <p:ext uri="{BB962C8B-B14F-4D97-AF65-F5344CB8AC3E}">
        <p14:creationId xmlns:p14="http://schemas.microsoft.com/office/powerpoint/2010/main" val="324015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78643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Font typeface="Times New Roman" pitchFamily="18" charset="0"/>
              <a:buChar char="‬"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простое, то оно всегда </a:t>
            </a:r>
            <a:r>
              <a:rPr lang="ru-RU" altLang="ru-RU" sz="2000" i="1" smtClean="0">
                <a:latin typeface="Times New Roman" pitchFamily="18" charset="0"/>
                <a:cs typeface="Times New Roman" pitchFamily="18" charset="0"/>
              </a:rPr>
              <a:t>проходит тест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(т. е. то, что оно простое, определяется однозначно), если же оно составное, то может случиться, что оно пройдет тест, однако вероятность такого события может быть сделана сколь угодно малой.                                                                                      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‬"/>
            </a:pP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Рассмотрим далее два важнейших примера подобных алгоритмов тестирования чисел на простоту.</a:t>
            </a:r>
          </a:p>
          <a:p>
            <a:pPr>
              <a:buFont typeface="Times New Roman" pitchFamily="18" charset="0"/>
              <a:buChar char="‬"/>
            </a:pPr>
            <a:endParaRPr lang="ru-RU" altLang="ru-RU" sz="2000" smtClean="0"/>
          </a:p>
        </p:txBody>
      </p:sp>
    </p:spTree>
    <p:extLst>
      <p:ext uri="{BB962C8B-B14F-4D97-AF65-F5344CB8AC3E}">
        <p14:creationId xmlns:p14="http://schemas.microsoft.com/office/powerpoint/2010/main" val="337141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Содержимое 2"/>
          <p:cNvSpPr>
            <a:spLocks noGrp="1"/>
          </p:cNvSpPr>
          <p:nvPr>
            <p:ph idx="1"/>
          </p:nvPr>
        </p:nvSpPr>
        <p:spPr>
          <a:xfrm>
            <a:off x="457200" y="214313"/>
            <a:ext cx="8401050" cy="6215062"/>
          </a:xfrm>
        </p:spPr>
        <p:txBody>
          <a:bodyPr/>
          <a:lstStyle/>
          <a:p>
            <a:pPr algn="ctr">
              <a:lnSpc>
                <a:spcPct val="120000"/>
              </a:lnSpc>
              <a:spcBef>
                <a:spcPts val="400"/>
              </a:spcBef>
              <a:spcAft>
                <a:spcPts val="300"/>
              </a:spcAft>
              <a:buFont typeface="Times New Roman" pitchFamily="18" charset="0"/>
              <a:buChar char="‬"/>
            </a:pPr>
            <a:r>
              <a:rPr lang="ru-RU" altLang="ru-RU" sz="2400" i="1" smtClean="0">
                <a:latin typeface="Times New Roman" pitchFamily="18" charset="0"/>
                <a:cs typeface="Arial" pitchFamily="34" charset="0"/>
              </a:rPr>
              <a:t>Тест Ферма</a:t>
            </a:r>
            <a:endParaRPr lang="ru-RU" altLang="ru-RU" sz="2400" b="1" i="1" smtClean="0">
              <a:latin typeface="Times New Roman" pitchFamily="18" charset="0"/>
              <a:cs typeface="Arial" pitchFamily="34" charset="0"/>
            </a:endParaRPr>
          </a:p>
          <a:p>
            <a:pPr>
              <a:lnSpc>
                <a:spcPct val="120000"/>
              </a:lnSpc>
              <a:buFont typeface="Times New Roman" pitchFamily="18" charset="0"/>
              <a:buChar char="‬"/>
            </a:pP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Вспомним малую теорему Ферма, которая гласит, что если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простое число и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не делит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altLang="ru-RU" sz="2000" i="1" baseline="30000" smtClean="0">
                <a:latin typeface="Times New Roman" pitchFamily="18" charset="0"/>
                <a:cs typeface="Times New Roman" pitchFamily="18" charset="0"/>
              </a:rPr>
              <a:t>p-1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 = 1 mod p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. Поэтому необходимо выполнить следующие шаги: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‬"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1. Сгенерировать тестируемое число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и выбрать параметр «секретности»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‬"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2. Сгенерировать случайное число 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‬"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3. Вычислить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r = a</a:t>
            </a:r>
            <a:r>
              <a:rPr lang="en-US" altLang="ru-RU" sz="2000" i="1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ru-RU" sz="2000" i="1" baseline="30000" smtClean="0"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 mod n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‬"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4. Если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, тогда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 – составное число.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‬"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r = 1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, то перейти к шагу 2 и повторить все то же самое с числом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 и так далее, вплоть до повторения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шагов. При получении 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000" i="1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ru-RU" sz="2000" i="1" baseline="30000" smtClean="0"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 =1 mod n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000" i="1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000" i="1" baseline="30000" smtClean="0"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 =1 mod n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, …,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000" i="1" baseline="-2500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ru-RU" sz="2000" i="1" baseline="30000" smtClean="0"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 =1 mod n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, считать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простым числом.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‬"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Данный тест может привести к ошибке, когда на всех шагах это условие выполняется, но число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тем не менее является составным.</a:t>
            </a:r>
          </a:p>
          <a:p>
            <a:pPr>
              <a:buFont typeface="Calibri" pitchFamily="34" charset="0"/>
              <a:buChar char=" "/>
            </a:pPr>
            <a:endParaRPr lang="ru-RU" altLang="ru-RU" sz="2000" smtClean="0"/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4643438" y="2786063"/>
          <a:ext cx="357187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Формула" r:id="rId4" imgW="241091" imgH="215713" progId="Equation.3">
                  <p:embed/>
                </p:oleObj>
              </mc:Choice>
              <mc:Fallback>
                <p:oleObj name="Формула" r:id="rId4" imgW="241091" imgH="215713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786063"/>
                        <a:ext cx="357187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5000625" y="2786063"/>
          <a:ext cx="121443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Формула" r:id="rId6" imgW="825142" imgH="215806" progId="Equation.3">
                  <p:embed/>
                </p:oleObj>
              </mc:Choice>
              <mc:Fallback>
                <p:oleObj name="Формула" r:id="rId6" imgW="825142" imgH="215806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5" y="2786063"/>
                        <a:ext cx="1214438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1714500" y="3692525"/>
          <a:ext cx="455613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Формула" r:id="rId8" imgW="317087" imgH="164885" progId="Equation.3">
                  <p:embed/>
                </p:oleObj>
              </mc:Choice>
              <mc:Fallback>
                <p:oleObj name="Формула" r:id="rId8" imgW="317087" imgH="164885" progId="Equation.3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3692525"/>
                        <a:ext cx="455613" cy="23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8501063" y="4071938"/>
          <a:ext cx="28575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Формула" r:id="rId10" imgW="177569" imgH="215619" progId="Equation.3">
                  <p:embed/>
                </p:oleObj>
              </mc:Choice>
              <mc:Fallback>
                <p:oleObj name="Формула" r:id="rId10" imgW="177569" imgH="215619" progId="Equation.3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1063" y="4071938"/>
                        <a:ext cx="285750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651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Font typeface="Times New Roman" pitchFamily="18" charset="0"/>
              <a:buChar char="‮"/>
            </a:pP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Пример 2.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Если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n = 341 = 11∙ 31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то легко проверить, что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  2</a:t>
            </a:r>
            <a:r>
              <a:rPr lang="en-US" altLang="ru-RU" sz="2000" baseline="30000" dirty="0" smtClean="0">
                <a:latin typeface="Times New Roman" pitchFamily="18" charset="0"/>
                <a:cs typeface="Times New Roman" pitchFamily="18" charset="0"/>
              </a:rPr>
              <a:t>340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mod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 341 =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‮"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Случай, когда для любых чисел 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         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составное число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проходит тест, является особым. Такие числа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называются 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числами </a:t>
            </a:r>
            <a:r>
              <a:rPr lang="ru-RU" altLang="ru-RU" sz="2000" i="1" dirty="0" err="1" smtClean="0">
                <a:latin typeface="Times New Roman" pitchFamily="18" charset="0"/>
                <a:cs typeface="Times New Roman" pitchFamily="18" charset="0"/>
              </a:rPr>
              <a:t>Кармайкла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при условии, что </a:t>
            </a:r>
            <a:r>
              <a:rPr lang="en-US" altLang="ru-RU" sz="2000" i="1" dirty="0" err="1" smtClean="0">
                <a:latin typeface="Times New Roman" pitchFamily="18" charset="0"/>
                <a:cs typeface="Times New Roman" pitchFamily="18" charset="0"/>
              </a:rPr>
              <a:t>gcd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 (a, n) = 1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 Наименьшее число </a:t>
            </a:r>
            <a:r>
              <a:rPr lang="ru-RU" altLang="ru-RU" sz="2000" dirty="0" err="1" smtClean="0">
                <a:latin typeface="Times New Roman" pitchFamily="18" charset="0"/>
                <a:cs typeface="Times New Roman" pitchFamily="18" charset="0"/>
              </a:rPr>
              <a:t>Кармайкла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– это число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n = 561 = 3∙ 11∙ 17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 Числа </a:t>
            </a:r>
            <a:r>
              <a:rPr lang="ru-RU" altLang="ru-RU" sz="2000" dirty="0" err="1" smtClean="0">
                <a:latin typeface="Times New Roman" pitchFamily="18" charset="0"/>
                <a:cs typeface="Times New Roman" pitchFamily="18" charset="0"/>
              </a:rPr>
              <a:t>Кармайкла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встречаются, однако, довольно редко.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Times New Roman" pitchFamily="18" charset="0"/>
              <a:buChar char="‮"/>
            </a:pPr>
            <a:r>
              <a:rPr lang="en-US" alt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Всего имеется 2163 числа </a:t>
            </a:r>
            <a:r>
              <a:rPr lang="ru-RU" altLang="ru-RU" sz="20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Кармайкла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в диапазоне 1 до 25</a:t>
            </a:r>
            <a:r>
              <a:rPr lang="ru-RU" altLang="ru-RU" sz="2000" dirty="0" smtClean="0">
                <a:cs typeface="Times New Roman" pitchFamily="18" charset="0"/>
              </a:rPr>
              <a:t>10</a:t>
            </a:r>
            <a:r>
              <a:rPr lang="ru-RU" altLang="ru-RU" sz="2000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9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а  в диапазоне 1 до 1</a:t>
            </a:r>
            <a:r>
              <a:rPr lang="ru-RU" altLang="ru-RU" sz="2000" dirty="0" smtClean="0">
                <a:cs typeface="Times New Roman" pitchFamily="18" charset="0"/>
              </a:rPr>
              <a:t>10</a:t>
            </a:r>
            <a:r>
              <a:rPr lang="ru-RU" altLang="ru-RU" sz="2000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5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всего 16 таких чисел: 561,1105,1729….75361. В тесте Ферма эти числа не различимы.</a:t>
            </a: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Times New Roman" pitchFamily="18" charset="0"/>
              <a:buChar char="‮"/>
            </a:pP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Утверждение 5.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При использовании теста Ферма, если число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не является числом </a:t>
            </a:r>
            <a:r>
              <a:rPr lang="ru-RU" altLang="ru-RU" sz="2000" dirty="0" err="1" smtClean="0">
                <a:latin typeface="Times New Roman" pitchFamily="18" charset="0"/>
                <a:cs typeface="Times New Roman" pitchFamily="18" charset="0"/>
              </a:rPr>
              <a:t>Кармайкла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вероятность ошибки тестирования будет равна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 – число шагов.                                                                                                    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Times New Roman" pitchFamily="18" charset="0"/>
              <a:buChar char="‮"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Таким образом, выбирая параметр «секретности»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достаточно большим, можно обеспечить высокую надежность тестирования простых чисел.</a:t>
            </a:r>
          </a:p>
          <a:p>
            <a:pPr>
              <a:buFont typeface="Calibri" pitchFamily="34" charset="0"/>
              <a:buChar char=" "/>
            </a:pPr>
            <a:endParaRPr lang="ru-RU" altLang="ru-RU" sz="2000" dirty="0" smtClean="0"/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5868219"/>
              </p:ext>
            </p:extLst>
          </p:nvPr>
        </p:nvGraphicFramePr>
        <p:xfrm>
          <a:off x="4283968" y="1196752"/>
          <a:ext cx="13573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Формула" r:id="rId4" imgW="812447" imgH="228501" progId="Equation.3">
                  <p:embed/>
                </p:oleObj>
              </mc:Choice>
              <mc:Fallback>
                <p:oleObj name="Формула" r:id="rId4" imgW="812447" imgH="228501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1196752"/>
                        <a:ext cx="13573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294531"/>
              </p:ext>
            </p:extLst>
          </p:nvPr>
        </p:nvGraphicFramePr>
        <p:xfrm>
          <a:off x="1763688" y="4653136"/>
          <a:ext cx="326624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6" imgW="215640" imgH="190440" progId="Equation.DSMT4">
                  <p:embed/>
                </p:oleObj>
              </mc:Choice>
              <mc:Fallback>
                <p:oleObj name="Equation" r:id="rId6" imgW="21564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63688" y="4653136"/>
                        <a:ext cx="326624" cy="288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954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5963"/>
          </a:xfrm>
        </p:spPr>
        <p:txBody>
          <a:bodyPr/>
          <a:lstStyle/>
          <a:p>
            <a:pPr eaLnBrk="1" hangingPunct="1"/>
            <a:r>
              <a:rPr lang="ru-RU" altLang="ru-RU" sz="3200" smtClean="0"/>
              <a:t>Тест Ферма (продолжение)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611188" y="558800"/>
            <a:ext cx="7772400" cy="637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 dirty="0">
                <a:cs typeface="Times New Roman" pitchFamily="18" charset="0"/>
              </a:rPr>
              <a:t>Пример. </a:t>
            </a:r>
            <a:r>
              <a:rPr lang="en-US" altLang="ru-RU" sz="2400" dirty="0">
                <a:cs typeface="Times New Roman" pitchFamily="18" charset="0"/>
              </a:rPr>
              <a:t>n</a:t>
            </a:r>
            <a:r>
              <a:rPr lang="ru-RU" altLang="ru-RU" sz="2400" dirty="0">
                <a:cs typeface="Times New Roman" pitchFamily="18" charset="0"/>
              </a:rPr>
              <a:t>=341, </a:t>
            </a:r>
            <a:r>
              <a:rPr lang="en-US" altLang="ru-RU" sz="2400" dirty="0">
                <a:cs typeface="Times New Roman" pitchFamily="18" charset="0"/>
              </a:rPr>
              <a:t>b</a:t>
            </a:r>
            <a:r>
              <a:rPr lang="ru-RU" altLang="ru-RU" sz="2400" dirty="0">
                <a:cs typeface="Times New Roman" pitchFamily="18" charset="0"/>
              </a:rPr>
              <a:t>=2.  </a:t>
            </a:r>
            <a:r>
              <a:rPr lang="en-US" altLang="ru-RU" sz="2400" dirty="0">
                <a:cs typeface="Times New Roman" pitchFamily="18" charset="0"/>
              </a:rPr>
              <a:t>2</a:t>
            </a:r>
            <a:r>
              <a:rPr lang="en-US" altLang="ru-RU" sz="2400" baseline="30000" dirty="0">
                <a:cs typeface="Times New Roman" pitchFamily="18" charset="0"/>
              </a:rPr>
              <a:t>340</a:t>
            </a:r>
            <a:r>
              <a:rPr lang="en-US" altLang="ru-RU" sz="2400" dirty="0">
                <a:cs typeface="Times New Roman" pitchFamily="18" charset="0"/>
              </a:rPr>
              <a:t>=(2</a:t>
            </a:r>
            <a:r>
              <a:rPr lang="en-US" altLang="ru-RU" sz="2400" baseline="30000" dirty="0">
                <a:cs typeface="Times New Roman" pitchFamily="18" charset="0"/>
              </a:rPr>
              <a:t>10</a:t>
            </a:r>
            <a:r>
              <a:rPr lang="en-US" altLang="ru-RU" sz="2400" dirty="0">
                <a:cs typeface="Times New Roman" pitchFamily="18" charset="0"/>
              </a:rPr>
              <a:t>)</a:t>
            </a:r>
            <a:r>
              <a:rPr lang="en-US" altLang="ru-RU" sz="2400" baseline="30000" dirty="0">
                <a:cs typeface="Times New Roman" pitchFamily="18" charset="0"/>
              </a:rPr>
              <a:t>34</a:t>
            </a:r>
            <a:r>
              <a:rPr lang="en-US" altLang="ru-RU" sz="2400" dirty="0">
                <a:cs typeface="Times New Roman" pitchFamily="18" charset="0"/>
              </a:rPr>
              <a:t>mod341=(1024mod341)</a:t>
            </a:r>
            <a:r>
              <a:rPr lang="en-US" altLang="ru-RU" sz="2400" baseline="30000" dirty="0">
                <a:cs typeface="Times New Roman" pitchFamily="18" charset="0"/>
              </a:rPr>
              <a:t>10</a:t>
            </a:r>
            <a:r>
              <a:rPr lang="en-US" altLang="ru-RU" sz="2400" dirty="0">
                <a:cs typeface="Times New Roman" pitchFamily="18" charset="0"/>
              </a:rPr>
              <a:t>mod341=1.</a:t>
            </a:r>
            <a:endParaRPr lang="ru-RU" altLang="ru-RU" sz="2400" dirty="0">
              <a:cs typeface="Times New Roman" pitchFamily="18" charset="0"/>
            </a:endParaRPr>
          </a:p>
          <a:p>
            <a:pPr eaLnBrk="0" hangingPunct="0"/>
            <a:r>
              <a:rPr lang="ru-RU" altLang="ru-RU" sz="2400" dirty="0">
                <a:cs typeface="Times New Roman" pitchFamily="18" charset="0"/>
              </a:rPr>
              <a:t>Но с другой стороны 341=31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ru-RU" altLang="ru-RU" sz="2400" dirty="0">
                <a:cs typeface="Times New Roman" pitchFamily="18" charset="0"/>
              </a:rPr>
              <a:t>11, т.е. число составное.</a:t>
            </a:r>
            <a:endParaRPr lang="ru-RU" altLang="ru-RU" sz="2400" dirty="0"/>
          </a:p>
          <a:p>
            <a:pPr eaLnBrk="0" hangingPunct="0"/>
            <a:endParaRPr lang="ru-RU" altLang="ru-RU" sz="2400" dirty="0">
              <a:latin typeface="Times New Roman" pitchFamily="18" charset="0"/>
              <a:sym typeface="Symbol" pitchFamily="18" charset="2"/>
            </a:endParaRPr>
          </a:p>
          <a:p>
            <a:pPr eaLnBrk="0" hangingPunct="0"/>
            <a:r>
              <a:rPr lang="ru-RU" altLang="ru-RU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Для любого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имеется бесконечно много </a:t>
            </a:r>
            <a:r>
              <a:rPr lang="ru-RU" altLang="ru-RU" sz="2400" b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псевдопростых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чисел,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однако их относительное количество не такое уж большое. Так для b=2 существует всего 21853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псевдопростых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чисел среди чисел от 1 до 25</a:t>
            </a:r>
            <a:r>
              <a:rPr lang="ru-RU" altLang="ru-RU" sz="2400" dirty="0">
                <a:cs typeface="Times New Roman" pitchFamily="18" charset="0"/>
              </a:rPr>
              <a:t>10</a:t>
            </a:r>
            <a:r>
              <a:rPr lang="ru-RU" altLang="ru-RU" sz="2400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9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</a:p>
          <a:p>
            <a:pPr eaLnBrk="0" hangingPunct="0"/>
            <a:r>
              <a:rPr lang="ru-RU" altLang="ru-RU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 </a:t>
            </a:r>
          </a:p>
          <a:p>
            <a:pPr eaLnBrk="0" hangingPunct="0"/>
            <a:r>
              <a:rPr lang="ru-RU" altLang="ru-RU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Особый случай составляют составные числа, условия т. Ферма для которых выполняются при любом 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Это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числа </a:t>
            </a:r>
            <a:r>
              <a:rPr lang="ru-RU" altLang="ru-RU" sz="2400" b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Кармайкла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</a:t>
            </a:r>
          </a:p>
          <a:p>
            <a:pPr eaLnBrk="0" hangingPunct="0"/>
            <a:r>
              <a:rPr lang="ru-RU" altLang="ru-RU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Всего имеется 2163 числа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Кармайкла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в диапазоне 1 до 25</a:t>
            </a:r>
            <a:r>
              <a:rPr lang="ru-RU" altLang="ru-RU" sz="2400" dirty="0">
                <a:cs typeface="Times New Roman" pitchFamily="18" charset="0"/>
              </a:rPr>
              <a:t>10</a:t>
            </a:r>
            <a:r>
              <a:rPr lang="ru-RU" altLang="ru-RU" sz="2400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9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а  в диапазоне 1 до 1</a:t>
            </a:r>
            <a:r>
              <a:rPr lang="ru-RU" altLang="ru-RU" sz="2400" dirty="0">
                <a:cs typeface="Times New Roman" pitchFamily="18" charset="0"/>
              </a:rPr>
              <a:t>10</a:t>
            </a:r>
            <a:r>
              <a:rPr lang="ru-RU" altLang="ru-RU" sz="2400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5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всего 16 таких чисел: 561,1105,1729….75361. В тесте Ферма эти числа не различимы.</a:t>
            </a:r>
          </a:p>
          <a:p>
            <a:pPr eaLnBrk="0" hangingPunct="0"/>
            <a:endParaRPr lang="ru-RU" altLang="ru-RU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/>
          <a:lstStyle/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Font typeface="Times New Roman" pitchFamily="18" charset="0"/>
              <a:buChar char="‬"/>
            </a:pPr>
            <a:r>
              <a:rPr lang="ru-RU" altLang="ru-RU" sz="2400" i="1" smtClean="0">
                <a:latin typeface="Times New Roman" pitchFamily="18" charset="0"/>
                <a:cs typeface="Arial" pitchFamily="34" charset="0"/>
              </a:rPr>
              <a:t>Тест Миллера–Рабина</a:t>
            </a:r>
            <a:r>
              <a:rPr lang="en-US" altLang="ru-RU" sz="2400" i="1" smtClean="0">
                <a:latin typeface="Times New Roman" pitchFamily="18" charset="0"/>
                <a:cs typeface="Arial" pitchFamily="34" charset="0"/>
              </a:rPr>
              <a:t>.</a:t>
            </a:r>
            <a:endParaRPr lang="ru-RU" altLang="ru-RU" sz="2400" b="1" i="1" smtClean="0">
              <a:latin typeface="Times New Roman" pitchFamily="18" charset="0"/>
              <a:cs typeface="Arial" pitchFamily="34" charset="0"/>
            </a:endParaRPr>
          </a:p>
          <a:p>
            <a:pPr>
              <a:lnSpc>
                <a:spcPct val="120000"/>
              </a:lnSpc>
              <a:buFont typeface="Times New Roman" pitchFamily="18" charset="0"/>
              <a:buChar char="‬"/>
            </a:pP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alt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Times New Roman" pitchFamily="18" charset="0"/>
              <a:buChar char="‬"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Пусть заданы тестируемое нечетное число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 и параметр «секретности»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. Данный тест базируется на утверждении, доказываемом в теории чисел [2, 3].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Times New Roman" pitchFamily="18" charset="0"/>
              <a:buChar char="‬"/>
            </a:pPr>
            <a:r>
              <a:rPr lang="en-US" altLang="ru-RU" sz="2000" b="1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alt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Times New Roman" pitchFamily="18" charset="0"/>
              <a:buChar char="‬"/>
            </a:pP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Утверждение </a:t>
            </a:r>
            <a:r>
              <a:rPr lang="en-US" altLang="ru-RU" sz="2000" b="1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i="1" smtClean="0">
                <a:latin typeface="Times New Roman" pitchFamily="18" charset="0"/>
                <a:cs typeface="Times New Roman" pitchFamily="18" charset="0"/>
              </a:rPr>
              <a:t>Пусть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 n = p</a:t>
            </a:r>
            <a:r>
              <a:rPr lang="ru-RU" altLang="ru-RU" sz="2000" i="1" smtClean="0">
                <a:latin typeface="Times New Roman" pitchFamily="18" charset="0"/>
                <a:cs typeface="Times New Roman" pitchFamily="18" charset="0"/>
              </a:rPr>
              <a:t>  нечетное простое число и пусть для него справедливо представление: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 n – 1 = 2</a:t>
            </a:r>
            <a:r>
              <a:rPr lang="en-US" altLang="ru-RU" sz="2000" i="1" baseline="3000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∙ r </a:t>
            </a:r>
            <a:r>
              <a:rPr lang="ru-RU" altLang="ru-RU" sz="2000" i="1" smtClean="0"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altLang="ru-RU" sz="2000" i="1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altLang="ru-RU" sz="2000" i="1" smtClean="0">
                <a:latin typeface="Times New Roman" pitchFamily="18" charset="0"/>
                <a:cs typeface="Times New Roman" pitchFamily="18" charset="0"/>
              </a:rPr>
              <a:t> – числа, причем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r </a:t>
            </a:r>
            <a:r>
              <a:rPr lang="ru-RU" altLang="ru-RU" sz="2000" i="1" smtClean="0">
                <a:latin typeface="Times New Roman" pitchFamily="18" charset="0"/>
                <a:cs typeface="Times New Roman" pitchFamily="18" charset="0"/>
              </a:rPr>
              <a:t>– нечетное. Пусть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000" i="1" smtClean="0">
                <a:latin typeface="Times New Roman" pitchFamily="18" charset="0"/>
                <a:cs typeface="Times New Roman" pitchFamily="18" charset="0"/>
              </a:rPr>
              <a:t> – такое, что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gcd(a, n) = 1</a:t>
            </a:r>
            <a:r>
              <a:rPr lang="ru-RU" altLang="ru-RU" sz="2000" i="1" smtClean="0">
                <a:latin typeface="Times New Roman" pitchFamily="18" charset="0"/>
                <a:cs typeface="Times New Roman" pitchFamily="18" charset="0"/>
              </a:rPr>
              <a:t>, тогда: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000" i="1" baseline="3000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 = 1 mod n </a:t>
            </a:r>
            <a:r>
              <a:rPr lang="ru-RU" altLang="ru-RU" sz="2000" i="1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		            </a:t>
            </a:r>
            <a:r>
              <a:rPr lang="ru-RU" altLang="ru-RU" sz="2000" i="1" smtClean="0"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	          </a:t>
            </a:r>
            <a:r>
              <a:rPr lang="ru-RU" altLang="ru-RU" sz="2000" i="1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Calibri" pitchFamily="34" charset="0"/>
              <a:buChar char=" "/>
            </a:pP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 	</a:t>
            </a:r>
          </a:p>
          <a:p>
            <a:pPr>
              <a:buFont typeface="Calibri" pitchFamily="34" charset="0"/>
              <a:buChar char=" "/>
            </a:pP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С учетом данного утверждения, тест Миллера–Рабина выполняется следующими шагами:</a:t>
            </a:r>
          </a:p>
          <a:p>
            <a:pPr>
              <a:buFont typeface="Calibri" pitchFamily="34" charset="0"/>
              <a:buChar char=" "/>
            </a:pPr>
            <a:endParaRPr lang="ru-RU" altLang="ru-RU" sz="2000" smtClean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357313" y="4214813"/>
          <a:ext cx="1714500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Формула" r:id="rId4" imgW="1016000" imgH="228600" progId="Equation.3">
                  <p:embed/>
                </p:oleObj>
              </mc:Choice>
              <mc:Fallback>
                <p:oleObj name="Формула" r:id="rId4" imgW="1016000" imgH="22860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4214813"/>
                        <a:ext cx="1714500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3714750" y="4368800"/>
          <a:ext cx="1012825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Формула" r:id="rId6" imgW="748975" imgH="203112" progId="Equation.3">
                  <p:embed/>
                </p:oleObj>
              </mc:Choice>
              <mc:Fallback>
                <p:oleObj name="Формула" r:id="rId6" imgW="748975" imgH="203112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0" y="4368800"/>
                        <a:ext cx="1012825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675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Тест проверка квадратным корнем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В модульной арифметике, если </a:t>
                </a:r>
                <a:r>
                  <a:rPr lang="en-US" dirty="0" smtClean="0"/>
                  <a:t>n –</a:t>
                </a:r>
                <a:r>
                  <a:rPr lang="ru-RU" dirty="0" smtClean="0"/>
                  <a:t>простое число, </a:t>
                </a:r>
                <a:r>
                  <a:rPr lang="ru-RU" dirty="0"/>
                  <a:t>т</a:t>
                </a:r>
                <a:r>
                  <a:rPr lang="ru-RU" dirty="0" smtClean="0"/>
                  <a:t>о квадратный корень из е</a:t>
                </a:r>
                <a14:m>
                  <m:oMath xmlns:m="http://schemas.openxmlformats.org/officeDocument/2006/math">
                    <m:r>
                      <a:rPr lang="ru-RU" b="0" i="0" smtClean="0">
                        <a:latin typeface="Cambria Math"/>
                      </a:rPr>
                      <m:t>диницы </m:t>
                    </m:r>
                    <m:rad>
                      <m:radPr>
                        <m:degHide m:val="on"/>
                        <m:ctrlPr>
                          <a:rPr lang="ru-RU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e>
                    </m:rad>
                  </m:oMath>
                </a14:m>
                <a:r>
                  <a:rPr lang="en-US" dirty="0" err="1" smtClean="0"/>
                  <a:t>modn</a:t>
                </a:r>
                <a:r>
                  <a:rPr lang="en-US" dirty="0" smtClean="0"/>
                  <a:t> = +1 </a:t>
                </a:r>
                <a:r>
                  <a:rPr lang="ru-RU" dirty="0" smtClean="0"/>
                  <a:t>или -1. Если </a:t>
                </a:r>
                <a:r>
                  <a:rPr lang="en-US" dirty="0" smtClean="0"/>
                  <a:t>n</a:t>
                </a:r>
                <a:r>
                  <a:rPr lang="ru-RU" dirty="0" smtClean="0"/>
                  <a:t> составное число, то квадратный корень может быть +1, -1 и другие числа.</a:t>
                </a:r>
              </a:p>
              <a:p>
                <a:pPr marL="0" indent="0">
                  <a:buNone/>
                </a:pPr>
                <a:r>
                  <a:rPr lang="ru-RU" dirty="0" smtClean="0"/>
                  <a:t>(Напомним, что в модульной арифметике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ru-RU" dirty="0" smtClean="0"/>
                  <a:t>-1=</a:t>
                </a:r>
                <a:r>
                  <a:rPr lang="en-US" dirty="0" smtClean="0"/>
                  <a:t>n-1(</a:t>
                </a:r>
                <a:r>
                  <a:rPr lang="en-US" dirty="0" err="1" smtClean="0"/>
                  <a:t>modn</a:t>
                </a:r>
                <a:r>
                  <a:rPr lang="en-US" dirty="0" smtClean="0"/>
                  <a:t>)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941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/>
          <a:lstStyle/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Font typeface="Times New Roman" pitchFamily="18" charset="0"/>
              <a:buChar char=" "/>
            </a:pPr>
            <a:r>
              <a:rPr lang="en-US" altLang="ru-RU" sz="2000" b="1" i="1" dirty="0" smtClean="0">
                <a:latin typeface="Times New Roman" pitchFamily="18" charset="0"/>
                <a:cs typeface="Arial" pitchFamily="34" charset="0"/>
              </a:rPr>
              <a:t> </a:t>
            </a:r>
            <a:endParaRPr lang="ru-RU" altLang="ru-RU" sz="2000" b="1" i="1" dirty="0" smtClean="0">
              <a:latin typeface="Times New Roman" pitchFamily="18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Font typeface="Times New Roman" pitchFamily="18" charset="0"/>
              <a:buChar char=" "/>
            </a:pPr>
            <a:r>
              <a:rPr lang="ru-RU" altLang="ru-RU" b="1" i="1" dirty="0" smtClean="0">
                <a:latin typeface="Times New Roman" pitchFamily="18" charset="0"/>
                <a:cs typeface="Arial" pitchFamily="34" charset="0"/>
              </a:rPr>
              <a:t>1. Квадратичные вычеты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 "/>
            </a:pP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Times New Roman" pitchFamily="18" charset="0"/>
              <a:buChar char=" "/>
            </a:pP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Корни из единицы.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Пусть задано конечное поле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GF(q)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q=</a:t>
            </a:r>
            <a:r>
              <a:rPr lang="en-US" altLang="ru-RU" sz="20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ru-RU" sz="2000" i="1" baseline="30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определение и свойства которого описаны в </a:t>
            </a:r>
            <a:r>
              <a:rPr lang="ru-RU" altLang="ru-RU" sz="2000" dirty="0" err="1" smtClean="0">
                <a:latin typeface="Times New Roman" pitchFamily="18" charset="0"/>
                <a:cs typeface="Times New Roman" pitchFamily="18" charset="0"/>
              </a:rPr>
              <a:t>подразд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 3.1.9 части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 Возникает вопрос: сколько корней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-й степени из 1 существует в этом поле? То есть нужно решить уравнение: </a:t>
            </a:r>
            <a:r>
              <a:rPr lang="en-US" altLang="ru-RU" sz="20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000" i="1" baseline="30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ru-RU" sz="20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= 1modq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 – любое целое число. Ответ дает следующее утверждение [2, 3].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Times New Roman" pitchFamily="18" charset="0"/>
              <a:buChar char=" "/>
            </a:pPr>
            <a:r>
              <a:rPr lang="en-US" alt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Times New Roman" pitchFamily="18" charset="0"/>
              <a:buChar char=" "/>
            </a:pP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Утверждение </a:t>
            </a:r>
            <a:r>
              <a:rPr lang="en-US" altLang="ru-RU" sz="2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Число корней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й степени из 1 в поле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GF(q)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q=</a:t>
            </a:r>
            <a:r>
              <a:rPr lang="en-US" altLang="ru-RU" sz="20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ru-RU" sz="2000" i="1" baseline="30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 равно </a:t>
            </a:r>
            <a:r>
              <a:rPr lang="en-US" altLang="ru-RU" sz="2000" i="1" dirty="0" err="1" smtClean="0">
                <a:latin typeface="Times New Roman" pitchFamily="18" charset="0"/>
                <a:cs typeface="Times New Roman" pitchFamily="18" charset="0"/>
              </a:rPr>
              <a:t>gcd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(m, q – 1)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 Отсюда следует, что если </a:t>
            </a:r>
            <a:r>
              <a:rPr lang="en-US" altLang="ru-RU" sz="2000" i="1" dirty="0" err="1" smtClean="0">
                <a:latin typeface="Times New Roman" pitchFamily="18" charset="0"/>
                <a:cs typeface="Times New Roman" pitchFamily="18" charset="0"/>
              </a:rPr>
              <a:t>gcd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(m, q – 1) = 1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то 1 является единственным корнем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altLang="ru-RU" sz="20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степени из 1 в этом поле.</a:t>
            </a:r>
          </a:p>
          <a:p>
            <a:pPr>
              <a:buFont typeface="Calibri" pitchFamily="34" charset="0"/>
              <a:buChar char=" "/>
            </a:pPr>
            <a:endParaRPr lang="ru-RU" alt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40702442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Примеры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752"/>
                <a:ext cx="8229600" cy="4929411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n=7, x=1 </a:t>
                </a:r>
                <a:r>
                  <a:rPr lang="ru-RU" dirty="0" smtClean="0"/>
                  <a:t>найти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ru-RU" dirty="0" smtClean="0"/>
                  <a:t>Перебором находим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=1</a:t>
                </a:r>
                <a:r>
                  <a:rPr lang="en-US" dirty="0" smtClean="0"/>
                  <a:t>mod7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=</a:t>
                </a:r>
                <a:r>
                  <a:rPr lang="en-US" dirty="0" smtClean="0"/>
                  <a:t>4mod7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=</a:t>
                </a:r>
                <a:r>
                  <a:rPr lang="en-US" dirty="0" smtClean="0"/>
                  <a:t>2mod7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ru-RU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>
                    <a:solidFill>
                      <a:prstClr val="black"/>
                    </a:solidFill>
                  </a:rPr>
                  <a:t>=1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mod7=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 6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=1</a:t>
                </a:r>
                <a:r>
                  <a:rPr lang="en-US" dirty="0" smtClean="0"/>
                  <a:t>mod7</a:t>
                </a:r>
                <a:endParaRPr lang="en-US" dirty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>
                    <a:solidFill>
                      <a:prstClr val="black"/>
                    </a:solidFill>
                  </a:rPr>
                  <a:t>=</a:t>
                </a:r>
                <a:r>
                  <a:rPr lang="en-US" dirty="0">
                    <a:solidFill>
                      <a:prstClr val="black"/>
                    </a:solidFill>
                  </a:rPr>
                  <a:t>4mod 7</a:t>
                </a:r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>
                    <a:solidFill>
                      <a:prstClr val="black"/>
                    </a:solidFill>
                  </a:rPr>
                  <a:t>=</a:t>
                </a:r>
                <a:r>
                  <a:rPr lang="en-US" dirty="0">
                    <a:solidFill>
                      <a:prstClr val="black"/>
                    </a:solidFill>
                  </a:rPr>
                  <a:t>2mod7 </a:t>
                </a:r>
                <a:endParaRPr lang="ru-RU" dirty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ad>
                      <m:radPr>
                        <m:ctrlPr>
                          <a:rPr lang="ru-RU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ru-RU" i="1" smtClean="0">
                            <a:latin typeface="Cambria Math"/>
                          </a:rPr>
                          <m:t>2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1 </m:t>
                        </m:r>
                      </m:e>
                    </m:rad>
                  </m:oMath>
                </a14:m>
                <a:r>
                  <a:rPr lang="en-US" dirty="0" smtClean="0"/>
                  <a:t>mod7=1 </a:t>
                </a:r>
                <a:r>
                  <a:rPr lang="ru-RU" dirty="0" smtClean="0"/>
                  <a:t>или </a:t>
                </a:r>
                <a:r>
                  <a:rPr lang="en-US" dirty="0" smtClean="0"/>
                  <a:t>-1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752"/>
                <a:ext cx="8229600" cy="4929411"/>
              </a:xfrm>
              <a:blipFill rotWithShape="1">
                <a:blip r:embed="rId2"/>
                <a:stretch>
                  <a:fillRect l="-1704" t="-24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987824" y="1182072"/>
                <a:ext cx="2952328" cy="4976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2400" b="0" i="1" smtClean="0">
                            <a:latin typeface="Cambria Math"/>
                          </a:rPr>
                          <m:t>1</m:t>
                        </m:r>
                      </m:e>
                    </m:rad>
                  </m:oMath>
                </a14:m>
                <a:r>
                  <a:rPr lang="en-US" sz="2400" dirty="0" smtClean="0"/>
                  <a:t>mod</a:t>
                </a:r>
                <a:r>
                  <a:rPr lang="ru-RU" sz="2400" dirty="0" smtClean="0"/>
                  <a:t>7=?</a:t>
                </a:r>
                <a:endParaRPr lang="ru-RU" sz="24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1182072"/>
                <a:ext cx="2952328" cy="497637"/>
              </a:xfrm>
              <a:prstGeom prst="rect">
                <a:avLst/>
              </a:prstGeom>
              <a:blipFill rotWithShape="1">
                <a:blip r:embed="rId3"/>
                <a:stretch>
                  <a:fillRect t="-2439" b="-268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270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556792"/>
                <a:ext cx="4114800" cy="4525963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n=8, x=1 </a:t>
                </a:r>
                <a:r>
                  <a:rPr lang="ru-RU" dirty="0" smtClean="0"/>
                  <a:t>найти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ru-RU" i="1" smtClean="0">
                            <a:latin typeface="Cambria Math"/>
                          </a:rPr>
                          <m:t>2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1 </m:t>
                        </m:r>
                      </m:e>
                    </m:rad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mod</m:t>
                    </m:r>
                    <m:r>
                      <a:rPr lang="en-US" b="0" i="0" smtClean="0">
                        <a:latin typeface="Cambria Math"/>
                      </a:rPr>
                      <m:t>8=?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ru-RU" dirty="0" smtClean="0"/>
                  <a:t>Перебором находим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=1</a:t>
                </a:r>
                <a:r>
                  <a:rPr lang="en-US" dirty="0" smtClean="0"/>
                  <a:t>mod8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=</a:t>
                </a:r>
                <a:r>
                  <a:rPr lang="en-US" dirty="0" smtClean="0"/>
                  <a:t>4mod8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=</a:t>
                </a:r>
                <a:r>
                  <a:rPr lang="en-US" dirty="0" smtClean="0"/>
                  <a:t>1mod8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=</a:t>
                </a:r>
                <a:r>
                  <a:rPr lang="en-US" dirty="0" smtClean="0"/>
                  <a:t>0mod8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=</a:t>
                </a:r>
                <a:r>
                  <a:rPr lang="en-US" dirty="0" smtClean="0"/>
                  <a:t>1mod8 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ru-RU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>
                    <a:solidFill>
                      <a:prstClr val="black"/>
                    </a:solidFill>
                  </a:rPr>
                  <a:t>=1</a:t>
                </a:r>
                <a:r>
                  <a:rPr lang="en-US" dirty="0">
                    <a:solidFill>
                      <a:prstClr val="black"/>
                    </a:solidFill>
                  </a:rPr>
                  <a:t>mod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8</a:t>
                </a:r>
                <a:r>
                  <a:rPr lang="en-US" dirty="0">
                    <a:solidFill>
                      <a:prstClr val="black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 7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=1</a:t>
                </a:r>
                <a:r>
                  <a:rPr lang="en-US" dirty="0" smtClean="0"/>
                  <a:t>mod8</a:t>
                </a:r>
                <a:endParaRPr lang="en-US" dirty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:endParaRPr lang="ru-RU" dirty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:r>
                  <a:rPr lang="ru-RU" dirty="0" smtClean="0"/>
                  <a:t>корни: +1,-1, 3,5, 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556792"/>
                <a:ext cx="4114800" cy="4525963"/>
              </a:xfrm>
              <a:blipFill rotWithShape="1">
                <a:blip r:embed="rId2"/>
                <a:stretch>
                  <a:fillRect l="-2519" t="-18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 flipH="1">
                <a:off x="4977757" y="1844824"/>
                <a:ext cx="3770706" cy="16611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n=</a:t>
                </a:r>
                <a:r>
                  <a:rPr lang="ru-RU" sz="2000" dirty="0" smtClean="0"/>
                  <a:t>22</a:t>
                </a:r>
                <a:r>
                  <a:rPr lang="en-US" sz="2000" dirty="0" smtClean="0"/>
                  <a:t>, x=1 </a:t>
                </a:r>
                <a:r>
                  <a:rPr lang="ru-RU" sz="2000" dirty="0" smtClean="0"/>
                  <a:t>найти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000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ru-RU" sz="2000" i="1" smtClean="0">
                            <a:latin typeface="Cambria Math"/>
                          </a:rPr>
                          <m:t>2</m:t>
                        </m:r>
                      </m:deg>
                      <m:e>
                        <m:r>
                          <a:rPr lang="en-US" sz="2000" b="0" i="1" smtClean="0">
                            <a:latin typeface="Cambria Math"/>
                          </a:rPr>
                          <m:t>1 </m:t>
                        </m:r>
                      </m:e>
                    </m:rad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mod</m:t>
                    </m:r>
                    <m:r>
                      <a:rPr lang="ru-RU" sz="2000" b="0" i="0" smtClean="0">
                        <a:latin typeface="Cambria Math"/>
                      </a:rPr>
                      <m:t>22</m:t>
                    </m:r>
                    <m:r>
                      <a:rPr lang="en-US" sz="2000" b="0" i="0" smtClean="0">
                        <a:latin typeface="Cambria Math"/>
                      </a:rPr>
                      <m:t>=?</m:t>
                    </m:r>
                  </m:oMath>
                </a14:m>
                <a:endParaRPr lang="en-US" sz="2000" dirty="0" smtClean="0"/>
              </a:p>
              <a:p>
                <a:r>
                  <a:rPr lang="ru-RU" sz="2000" dirty="0" smtClean="0"/>
                  <a:t>Перебором находим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000" b="0" i="1" smtClean="0">
                            <a:latin typeface="Cambria Math"/>
                          </a:rPr>
                          <m:t>1</m:t>
                        </m:r>
                      </m:e>
                      <m:sup>
                        <m:r>
                          <a:rPr lang="en-US" sz="200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000" dirty="0" smtClean="0"/>
                  <a:t>=1</a:t>
                </a:r>
                <a:r>
                  <a:rPr lang="en-US" sz="2000" dirty="0" smtClean="0"/>
                  <a:t>mod</a:t>
                </a:r>
                <a:r>
                  <a:rPr lang="ru-RU" sz="2000" dirty="0" smtClean="0"/>
                  <a:t>22</a:t>
                </a:r>
                <a:endParaRPr lang="en-US" sz="20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000" b="0" i="1" smtClean="0">
                            <a:latin typeface="Cambria Math"/>
                          </a:rPr>
                          <m:t>−1</m:t>
                        </m:r>
                      </m:e>
                      <m:sup>
                        <m:r>
                          <a:rPr lang="en-US" sz="200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000" dirty="0" smtClean="0"/>
                  <a:t>=1</a:t>
                </a:r>
                <a:r>
                  <a:rPr lang="en-US" sz="2000" dirty="0" smtClean="0"/>
                  <a:t>mod8</a:t>
                </a:r>
                <a:endParaRPr lang="ru-RU" sz="2000" dirty="0" smtClean="0"/>
              </a:p>
              <a:p>
                <a:r>
                  <a:rPr lang="ru-RU" sz="2000" dirty="0" smtClean="0"/>
                  <a:t>И все</a:t>
                </a:r>
                <a:endParaRPr lang="en-US" sz="2000" dirty="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977757" y="1844824"/>
                <a:ext cx="3770706" cy="1661160"/>
              </a:xfrm>
              <a:prstGeom prst="rect">
                <a:avLst/>
              </a:prstGeom>
              <a:blipFill rotWithShape="1">
                <a:blip r:embed="rId3"/>
                <a:stretch>
                  <a:fillRect l="-1780" b="-58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992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 flipH="1">
                <a:off x="2267744" y="2204864"/>
                <a:ext cx="4248472" cy="16611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n=</a:t>
                </a:r>
                <a:r>
                  <a:rPr lang="ru-RU" sz="2000" dirty="0" smtClean="0"/>
                  <a:t>22</a:t>
                </a:r>
                <a:r>
                  <a:rPr lang="en-US" sz="2000" dirty="0" smtClean="0"/>
                  <a:t>, x=1 </a:t>
                </a:r>
                <a:r>
                  <a:rPr lang="ru-RU" sz="2000" dirty="0" smtClean="0"/>
                  <a:t>найти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000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ru-RU" sz="2000" i="1" smtClean="0">
                            <a:latin typeface="Cambria Math"/>
                          </a:rPr>
                          <m:t>2</m:t>
                        </m:r>
                      </m:deg>
                      <m:e>
                        <m:r>
                          <a:rPr lang="en-US" sz="2000" b="0" i="1" smtClean="0">
                            <a:latin typeface="Cambria Math"/>
                          </a:rPr>
                          <m:t>1 </m:t>
                        </m:r>
                      </m:e>
                    </m:rad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mod</m:t>
                    </m:r>
                    <m:r>
                      <a:rPr lang="ru-RU" sz="2000" b="0" i="0" smtClean="0">
                        <a:latin typeface="Cambria Math"/>
                      </a:rPr>
                      <m:t>22</m:t>
                    </m:r>
                    <m:r>
                      <a:rPr lang="en-US" sz="2000" b="0" i="0" smtClean="0">
                        <a:latin typeface="Cambria Math"/>
                      </a:rPr>
                      <m:t>=?</m:t>
                    </m:r>
                  </m:oMath>
                </a14:m>
                <a:endParaRPr lang="en-US" sz="2000" dirty="0" smtClean="0"/>
              </a:p>
              <a:p>
                <a:r>
                  <a:rPr lang="ru-RU" sz="2000" dirty="0" smtClean="0"/>
                  <a:t>Перебором находим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000" b="0" i="1" smtClean="0">
                            <a:latin typeface="Cambria Math"/>
                          </a:rPr>
                          <m:t>1</m:t>
                        </m:r>
                      </m:e>
                      <m:sup>
                        <m:r>
                          <a:rPr lang="en-US" sz="200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000" dirty="0" smtClean="0"/>
                  <a:t>=1</a:t>
                </a:r>
                <a:r>
                  <a:rPr lang="en-US" sz="2000" dirty="0" smtClean="0"/>
                  <a:t>mod</a:t>
                </a:r>
                <a:r>
                  <a:rPr lang="ru-RU" sz="2000" dirty="0" smtClean="0"/>
                  <a:t>22</a:t>
                </a:r>
                <a:endParaRPr lang="en-US" sz="20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000" b="0" i="1" smtClean="0">
                            <a:latin typeface="Cambria Math"/>
                          </a:rPr>
                          <m:t>−1</m:t>
                        </m:r>
                      </m:e>
                      <m:sup>
                        <m:r>
                          <a:rPr lang="en-US" sz="200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000" dirty="0" smtClean="0"/>
                  <a:t>=1</a:t>
                </a:r>
                <a:r>
                  <a:rPr lang="en-US" sz="2000" dirty="0" smtClean="0"/>
                  <a:t>mod8</a:t>
                </a:r>
                <a:endParaRPr lang="ru-RU" sz="2000" dirty="0" smtClean="0"/>
              </a:p>
              <a:p>
                <a:r>
                  <a:rPr lang="ru-RU" sz="2000" dirty="0" smtClean="0"/>
                  <a:t>И все</a:t>
                </a:r>
                <a:endParaRPr lang="en-US" sz="2000" dirty="0" smtClean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267744" y="2204864"/>
                <a:ext cx="4248472" cy="1661160"/>
              </a:xfrm>
              <a:prstGeom prst="rect">
                <a:avLst/>
              </a:prstGeom>
              <a:blipFill rotWithShape="1">
                <a:blip r:embed="rId2"/>
                <a:stretch>
                  <a:fillRect l="-1435" b="-58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91176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Тест Рабина-Миллера - комбинация теста Ферма и квадратного корня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Запишем </a:t>
                </a:r>
                <a:r>
                  <a:rPr lang="en-US" dirty="0" smtClean="0"/>
                  <a:t>n-1= m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ru-RU" b="0" i="0" dirty="0" smtClean="0">
                    <a:latin typeface="Cambria Math"/>
                  </a:rPr>
                  <a:t>Тест Ферма при основании 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i="1" dirty="0" smtClean="0">
                    <a:latin typeface="Cambria Math"/>
                  </a:rPr>
                  <a:t> </a:t>
                </a:r>
                <a:r>
                  <a:rPr lang="ru-RU" b="0" i="0" dirty="0" smtClean="0">
                    <a:latin typeface="Cambria Math"/>
                  </a:rPr>
                  <a:t>можно записать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</m:sup>
                    </m:sSup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dirty="0" smtClean="0"/>
                          <m:t>)</m:t>
                        </m:r>
                      </m:e>
                      <m:sup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</m:sup>
                    </m:sSup>
                  </m:oMath>
                </a14:m>
                <a:r>
                  <a:rPr lang="en-US" dirty="0" smtClean="0"/>
                  <a:t>=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     =(((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</m:sup>
                        </m:sSup>
                        <m:sSup>
                          <m:sSupPr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dirty="0" smtClean="0"/>
                              <m:t>)</m:t>
                            </m:r>
                          </m:e>
                          <m:sup>
                            <m:r>
                              <a:rPr lang="en-US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dirty="0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…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dirty="0" smtClean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4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авая фигурная скобка 4"/>
          <p:cNvSpPr/>
          <p:nvPr/>
        </p:nvSpPr>
        <p:spPr>
          <a:xfrm rot="5400000">
            <a:off x="3930500" y="3206404"/>
            <a:ext cx="480060" cy="16453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826525" y="413978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 </a:t>
            </a:r>
            <a:r>
              <a:rPr lang="ru-RU" dirty="0" smtClean="0"/>
              <a:t>раз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135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</a:t>
            </a:r>
            <a:r>
              <a:rPr lang="en-US" dirty="0" smtClean="0"/>
              <a:t> </a:t>
            </a:r>
            <a:r>
              <a:rPr lang="ru-RU" dirty="0" smtClean="0"/>
              <a:t>РМ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700808"/>
                <a:ext cx="822960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400" dirty="0" smtClean="0"/>
                  <a:t>1шаг.  Выбрать </a:t>
                </a:r>
                <a:r>
                  <a:rPr lang="en-US" sz="2400" i="1" dirty="0" smtClean="0"/>
                  <a:t>a </a:t>
                </a:r>
                <a:r>
                  <a:rPr lang="ru-RU" sz="2400" dirty="0" smtClean="0"/>
                  <a:t>такое, что НОД(</a:t>
                </a:r>
                <a:r>
                  <a:rPr lang="en-US" sz="2400" i="1" dirty="0" err="1" smtClean="0"/>
                  <a:t>a,n</a:t>
                </a:r>
                <a:r>
                  <a:rPr lang="en-US" sz="2400" i="1" dirty="0" smtClean="0"/>
                  <a:t>)=1</a:t>
                </a:r>
                <a:endParaRPr lang="ru-RU" sz="2400" dirty="0"/>
              </a:p>
              <a:p>
                <a:pPr marL="0" indent="0">
                  <a:buNone/>
                </a:pPr>
                <a:r>
                  <a:rPr lang="ru-RU" sz="2400" dirty="0" smtClean="0"/>
                  <a:t>Проверить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ru-RU" sz="2400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ru-RU" sz="2400" i="1" dirty="0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b="0" i="1" dirty="0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sz="2400" b="0" i="1" dirty="0" smtClean="0">
                                <a:latin typeface="Cambria Math"/>
                              </a:rPr>
                              <m:t>𝑇</m:t>
                            </m:r>
                            <m:r>
                              <a:rPr lang="en-US" sz="2400" b="0" i="1" dirty="0" smtClean="0">
                                <a:latin typeface="Cambria Math"/>
                              </a:rPr>
                              <m:t>=±1, </m:t>
                            </m:r>
                            <m:r>
                              <a:rPr lang="en-US" sz="2400" b="0" i="1" dirty="0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400" b="0" i="1" dirty="0" smtClean="0">
                                <a:latin typeface="Cambria Math"/>
                              </a:rPr>
                              <m:t> −возможно простое, шаг1</m:t>
                            </m:r>
                          </m:e>
                          <m:e>
                            <m:r>
                              <a:rPr lang="en-US" sz="2400" b="0" i="1" dirty="0" smtClean="0">
                                <a:latin typeface="Cambria Math"/>
                              </a:rPr>
                              <m:t>𝑇</m:t>
                            </m:r>
                            <m:r>
                              <a:rPr lang="en-US" sz="2400" b="0" i="1" dirty="0" smtClean="0">
                                <a:latin typeface="Cambria Math"/>
                                <a:ea typeface="Cambria Math"/>
                              </a:rPr>
                              <m:t>≠±1, </m:t>
                            </m:r>
                            <m:r>
                              <a:rPr lang="ru-RU" sz="2400" b="0" i="1" dirty="0" smtClean="0">
                                <a:latin typeface="Cambria Math"/>
                                <a:ea typeface="Cambria Math"/>
                              </a:rPr>
                              <m:t>перейти к шагу 2</m:t>
                            </m:r>
                          </m:e>
                        </m:eqArr>
                      </m:e>
                    </m:d>
                  </m:oMath>
                </a14:m>
                <a:endParaRPr lang="ru-RU" sz="2400" dirty="0" smtClean="0"/>
              </a:p>
              <a:p>
                <a:pPr marL="0" indent="0">
                  <a:buNone/>
                </a:pPr>
                <a:r>
                  <a:rPr lang="ru-RU" sz="2400" dirty="0" smtClean="0"/>
                  <a:t>2 шаг Положить </a:t>
                </a:r>
                <a:r>
                  <a:rPr lang="en-US" sz="2400" dirty="0" err="1" smtClean="0"/>
                  <a:t>i</a:t>
                </a:r>
                <a:r>
                  <a:rPr lang="en-US" sz="2400" dirty="0" smtClean="0"/>
                  <a:t>=1.  </a:t>
                </a:r>
                <a:r>
                  <a:rPr lang="ru-RU" sz="2400" dirty="0" smtClean="0"/>
                  <a:t>Найти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𝑇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 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2400" dirty="0" smtClean="0"/>
                          <m:t>)</m:t>
                        </m:r>
                      </m:e>
                      <m:sup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𝑖</m:t>
                            </m:r>
                          </m:sup>
                        </m:sSup>
                      </m:sup>
                    </m:sSup>
                  </m:oMath>
                </a14:m>
                <a:endParaRPr lang="ru-RU" sz="240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𝑇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 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2400" dirty="0" smtClean="0"/>
                          <m:t>)</m:t>
                        </m:r>
                      </m:e>
                      <m:sup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e>
                          <m:sup/>
                        </m:sSup>
                      </m:sup>
                    </m:sSup>
                  </m:oMath>
                </a14:m>
                <a:r>
                  <a:rPr lang="en-US" sz="2400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b="0" i="1" dirty="0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sz="2400" b="0" i="1" dirty="0" smtClean="0">
                                <a:latin typeface="Cambria Math"/>
                              </a:rPr>
                              <m:t>𝑇</m:t>
                            </m:r>
                            <m:r>
                              <a:rPr lang="en-US" sz="2400" b="0" i="1" dirty="0" smtClean="0">
                                <a:latin typeface="Cambria Math"/>
                              </a:rPr>
                              <m:t>=1, </m:t>
                            </m:r>
                            <m:r>
                              <a:rPr lang="en-US" sz="2400" b="0" i="1" dirty="0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400" b="0" i="1" dirty="0" smtClean="0">
                                <a:latin typeface="Cambria Math"/>
                              </a:rPr>
                              <m:t> −составное,</m:t>
                            </m:r>
                          </m:e>
                          <m:e>
                            <m:r>
                              <a:rPr lang="en-US" sz="2400" b="0" i="1" dirty="0" smtClean="0">
                                <a:latin typeface="Cambria Math"/>
                              </a:rPr>
                              <m:t>𝑇</m:t>
                            </m:r>
                            <m:r>
                              <a:rPr lang="en-US" sz="2400" b="0" i="1" dirty="0" smtClean="0">
                                <a:latin typeface="Cambria Math"/>
                              </a:rPr>
                              <m:t>=−1, </m:t>
                            </m:r>
                            <m:r>
                              <a:rPr lang="en-US" sz="2400" b="0" i="1" dirty="0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400" b="0" i="1" dirty="0" smtClean="0">
                                <a:latin typeface="Cambria Math"/>
                              </a:rPr>
                              <m:t> −возможно простое, шаг1</m:t>
                            </m:r>
                          </m:e>
                          <m:e>
                            <m:r>
                              <a:rPr lang="en-US" sz="2400" b="0" i="1" dirty="0" smtClean="0">
                                <a:latin typeface="Cambria Math"/>
                              </a:rPr>
                              <m:t>𝑇</m:t>
                            </m:r>
                            <m:r>
                              <a:rPr lang="en-US" sz="2400" b="0" i="1" dirty="0" smtClean="0">
                                <a:latin typeface="Cambria Math"/>
                                <a:ea typeface="Cambria Math"/>
                              </a:rPr>
                              <m:t>≠±1, </m:t>
                            </m:r>
                            <m:r>
                              <a:rPr lang="ru-RU" sz="2400" b="0" i="1" dirty="0" smtClean="0">
                                <a:latin typeface="Cambria Math"/>
                                <a:ea typeface="Cambria Math"/>
                              </a:rPr>
                              <m:t>перейти к шагу 2</m:t>
                            </m:r>
                            <m:r>
                              <a:rPr lang="en-US" sz="2400" b="0" i="1" dirty="0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ru-RU" sz="2400" b="0" i="1" dirty="0" smtClean="0">
                                <a:latin typeface="Cambria Math"/>
                                <a:ea typeface="Cambria Math"/>
                              </a:rPr>
                              <m:t> положив</m:t>
                            </m:r>
                            <m:r>
                              <a:rPr lang="en-US" sz="2400" b="0" i="1" dirty="0" smtClean="0">
                                <a:latin typeface="Cambria Math"/>
                                <a:ea typeface="Cambria Math"/>
                              </a:rPr>
                              <m:t> </m:t>
                            </m:r>
                            <m:r>
                              <a:rPr lang="en-US" sz="2400" b="0" i="1" dirty="0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  <m:r>
                              <a:rPr lang="en-US" sz="2400" b="0" i="1" dirty="0" smtClean="0">
                                <a:latin typeface="Cambria Math"/>
                                <a:ea typeface="Cambria Math"/>
                              </a:rPr>
                              <m:t>=</m:t>
                            </m:r>
                            <m:r>
                              <a:rPr lang="en-US" sz="2400" b="0" i="1" dirty="0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  <m:r>
                              <a:rPr lang="en-US" sz="2400" b="0" i="1" dirty="0" smtClean="0">
                                <a:latin typeface="Cambria Math"/>
                                <a:ea typeface="Cambria Math"/>
                              </a:rPr>
                              <m:t>+1 </m:t>
                            </m:r>
                          </m:e>
                        </m:eqArr>
                      </m:e>
                    </m:d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r>
                  <a:rPr lang="ru-RU" sz="2400" dirty="0" smtClean="0"/>
                  <a:t>Когда </a:t>
                </a:r>
                <a:r>
                  <a:rPr lang="en-US" sz="2400" dirty="0" err="1" smtClean="0"/>
                  <a:t>i</a:t>
                </a:r>
                <a:r>
                  <a:rPr lang="en-US" sz="2400" dirty="0" smtClean="0"/>
                  <a:t>=k-1, </a:t>
                </a:r>
                <a:r>
                  <a:rPr lang="ru-RU" sz="2400" dirty="0" smtClean="0"/>
                  <a:t>перейти к шагу 1 , выбрав новое </a:t>
                </a:r>
                <a:r>
                  <a:rPr lang="en-US" sz="2400" i="1" dirty="0" smtClean="0"/>
                  <a:t>a.</a:t>
                </a:r>
                <a:endParaRPr lang="ru-RU" sz="2400" i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700808"/>
                <a:ext cx="8229600" cy="4525963"/>
              </a:xfrm>
              <a:blipFill rotWithShape="1">
                <a:blip r:embed="rId2"/>
                <a:stretch>
                  <a:fillRect l="-1185" t="-10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537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Содержимое 2"/>
          <p:cNvSpPr>
            <a:spLocks noGrp="1"/>
          </p:cNvSpPr>
          <p:nvPr>
            <p:ph idx="1"/>
          </p:nvPr>
        </p:nvSpPr>
        <p:spPr>
          <a:xfrm>
            <a:off x="428625" y="214313"/>
            <a:ext cx="8229600" cy="6429375"/>
          </a:xfrm>
        </p:spPr>
        <p:txBody>
          <a:bodyPr/>
          <a:lstStyle/>
          <a:p>
            <a:pPr>
              <a:lnSpc>
                <a:spcPct val="120000"/>
              </a:lnSpc>
              <a:buFont typeface="Times New Roman" pitchFamily="18" charset="0"/>
              <a:buChar char="‮"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1. Представить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n - 1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в виде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altLang="ru-RU" sz="2000" baseline="30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∙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, где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– нечетное число.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‮"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2. Сгенерировать случайное число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такое что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	    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‮"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3. Вычислить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en-US" altLang="ru-RU" sz="200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000" i="1" baseline="30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ru-RU" sz="2000" i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 mod n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‮"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а) если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прошло тест и возможно является простым (повторяем этот тест для другого случайно выбранного числа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‮"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б) если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, то вычисляются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ru-RU" sz="20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 mod n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ru-RU" sz="2000" i="1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 mod n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ru-RU" sz="2000" i="1" baseline="30000" dirty="0" smtClean="0">
                <a:latin typeface="Times New Roman" pitchFamily="18" charset="0"/>
                <a:cs typeface="Times New Roman" pitchFamily="18" charset="0"/>
              </a:rPr>
              <a:t>2j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j &lt; s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до тех пор, пока не получится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-1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 для некоторого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 Если такое событие происходит, повторить тест для следующего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‮"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4. Если ни при каких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не выполняется шаг 3б, то число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 – составное и отбрасывается как не прошедшее тест.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‮"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‮"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Доказывается [2, 3], что вероятность ошибки при использовании теста Миллера–Рабина аппроксимируется величиной 1/4</a:t>
            </a:r>
            <a:r>
              <a:rPr lang="en-US" altLang="ru-RU" sz="2000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Видно, что этот показатель значительно лучше, чем для теста Ферма, и все операции, необходимые для проведения этого теста, имеют полиномиальную сложность.</a:t>
            </a:r>
          </a:p>
          <a:p>
            <a:pPr>
              <a:buFont typeface="Calibri" pitchFamily="34" charset="0"/>
              <a:buChar char=" "/>
            </a:pPr>
            <a:endParaRPr lang="ru-RU" altLang="ru-RU" sz="2000" dirty="0" smtClean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6000750" y="714375"/>
          <a:ext cx="1214438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3" name="Формула" r:id="rId4" imgW="774028" imgH="177646" progId="Equation.3">
                  <p:embed/>
                </p:oleObj>
              </mc:Choice>
              <mc:Fallback>
                <p:oleObj name="Формула" r:id="rId4" imgW="774028" imgH="177646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0" y="714375"/>
                        <a:ext cx="1214438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1714500" y="1643063"/>
          <a:ext cx="600075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4" name="Формула" r:id="rId6" imgW="444307" imgH="203112" progId="Equation.3">
                  <p:embed/>
                </p:oleObj>
              </mc:Choice>
              <mc:Fallback>
                <p:oleObj name="Формула" r:id="rId6" imgW="444307" imgH="203112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1643063"/>
                        <a:ext cx="600075" cy="274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5"/>
          <p:cNvGraphicFramePr>
            <a:graphicFrameLocks noChangeAspect="1"/>
          </p:cNvGraphicFramePr>
          <p:nvPr/>
        </p:nvGraphicFramePr>
        <p:xfrm>
          <a:off x="1714500" y="2357438"/>
          <a:ext cx="62230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5" name="Формула" r:id="rId8" imgW="444307" imgH="203112" progId="Equation.3">
                  <p:embed/>
                </p:oleObj>
              </mc:Choice>
              <mc:Fallback>
                <p:oleObj name="Формула" r:id="rId8" imgW="444307" imgH="203112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2357438"/>
                        <a:ext cx="622300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2369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buFont typeface="Times New Roman" pitchFamily="18" charset="0"/>
              <a:buChar char="‮"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Доказывается [2, 3], что вероятность ошибки при использовании теста Миллера–Рабина аппроксимируется величиной 1/4</a:t>
            </a:r>
            <a:r>
              <a:rPr lang="en-US" altLang="ru-RU" sz="2400" baseline="30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Видно, что этот показатель значительно лучше, чем для теста Ферма, и все операции, необходимые для проведения этого теста, имеют полиномиальную сложность.</a:t>
            </a:r>
          </a:p>
          <a:p>
            <a:pPr>
              <a:buFont typeface="Calibri" pitchFamily="34" charset="0"/>
              <a:buChar char=" "/>
            </a:pPr>
            <a:endParaRPr lang="ru-RU" alt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41360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Полиномиальный тест </a:t>
            </a:r>
            <a:r>
              <a:rPr lang="en-US" dirty="0" smtClean="0"/>
              <a:t>AKS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8"/>
                <a:ext cx="8435280" cy="5256584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ru-RU" sz="3000" dirty="0" smtClean="0"/>
                  <a:t>Предложен в 2002г. индийскими математиками </a:t>
                </a:r>
                <a:r>
                  <a:rPr lang="en-US" sz="3000" dirty="0" err="1" smtClean="0"/>
                  <a:t>Agrawal</a:t>
                </a:r>
                <a:r>
                  <a:rPr lang="en-US" sz="3000" dirty="0" smtClean="0"/>
                  <a:t> M., </a:t>
                </a:r>
                <a:r>
                  <a:rPr lang="en-US" sz="3000" dirty="0" err="1" smtClean="0"/>
                  <a:t>Kayal</a:t>
                </a:r>
                <a:r>
                  <a:rPr lang="en-US" sz="3000" dirty="0" smtClean="0"/>
                  <a:t> N., </a:t>
                </a:r>
                <a:r>
                  <a:rPr lang="en-US" sz="3000" dirty="0" err="1" smtClean="0"/>
                  <a:t>Saxena</a:t>
                </a:r>
                <a:r>
                  <a:rPr lang="en-US" sz="3000" dirty="0" smtClean="0"/>
                  <a:t> N.</a:t>
                </a:r>
              </a:p>
              <a:p>
                <a:r>
                  <a:rPr lang="ru-RU" sz="3000" dirty="0" smtClean="0"/>
                  <a:t>Центральная идея опирается на следующий факт.  Натуральное </a:t>
                </a:r>
                <a:r>
                  <a:rPr lang="en-US" sz="3000" dirty="0" smtClean="0"/>
                  <a:t>n </a:t>
                </a:r>
                <a:r>
                  <a:rPr lang="ru-RU" sz="3000" dirty="0" smtClean="0"/>
                  <a:t>при условии НОД(</a:t>
                </a:r>
                <a:r>
                  <a:rPr lang="en-US" sz="3000" dirty="0" err="1" smtClean="0"/>
                  <a:t>a,n</a:t>
                </a:r>
                <a:r>
                  <a:rPr lang="en-US" sz="3000" dirty="0" smtClean="0"/>
                  <a:t>)=1, </a:t>
                </a:r>
                <a:r>
                  <a:rPr lang="ru-RU" sz="3000" dirty="0" smtClean="0"/>
                  <a:t>является простым в том случае, когда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3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000" b="0" i="1" smtClean="0">
                                <a:latin typeface="Cambria Math"/>
                              </a:rPr>
                              <m:t> 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3000" dirty="0" smtClean="0"/>
                          <m:t>)</m:t>
                        </m:r>
                      </m:e>
                      <m:sup>
                        <m:r>
                          <a:rPr lang="en-US" sz="30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30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0" i="0" smtClean="0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US" sz="3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000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en-US" sz="3000" b="0" i="0" smtClean="0">
                            <a:latin typeface="Cambria Math"/>
                          </a:rPr>
                          <m:t>−</m:t>
                        </m:r>
                        <m:r>
                          <a:rPr lang="en-US" sz="30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30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000" dirty="0" smtClean="0"/>
                          <m:t>)</m:t>
                        </m:r>
                      </m:e>
                      <m:sup/>
                    </m:sSup>
                  </m:oMath>
                </a14:m>
                <a:r>
                  <a:rPr lang="en-US" sz="3000" dirty="0" smtClean="0"/>
                  <a:t>(</a:t>
                </a:r>
                <a:r>
                  <a:rPr lang="en-US" sz="3000" dirty="0" err="1" smtClean="0"/>
                  <a:t>modn</a:t>
                </a:r>
                <a:r>
                  <a:rPr lang="en-US" sz="3000" dirty="0" smtClean="0"/>
                  <a:t>)</a:t>
                </a:r>
                <a:r>
                  <a:rPr lang="ru-RU" sz="3000" dirty="0" smtClean="0"/>
                  <a:t>            (1)</a:t>
                </a:r>
                <a:endParaRPr lang="en-US" sz="3000" dirty="0" smtClean="0"/>
              </a:p>
              <a:p>
                <a:endParaRPr lang="en-US" sz="3000" dirty="0"/>
              </a:p>
              <a:p>
                <a:endParaRPr lang="en-US" sz="3000" dirty="0"/>
              </a:p>
              <a:p>
                <a:endParaRPr lang="en-US" sz="3000" dirty="0" smtClean="0"/>
              </a:p>
              <a:p>
                <a:r>
                  <a:rPr lang="ru-RU" sz="3000" dirty="0" smtClean="0"/>
                  <a:t>Для уменьшения трудоемкости вычислений выражение (1) делят на многочлен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000" b="0" i="1" smtClean="0">
                            <a:latin typeface="Cambria Math"/>
                          </a:rPr>
                          <m:t>𝑟</m:t>
                        </m:r>
                      </m:sup>
                    </m:sSup>
                    <m:r>
                      <a:rPr lang="en-US" sz="3000" b="0" i="0" smtClean="0">
                        <a:latin typeface="Cambria Math"/>
                      </a:rPr>
                      <m:t>−</m:t>
                    </m:r>
                    <m:r>
                      <a:rPr lang="en-US" sz="3000" b="0" i="1" smtClean="0">
                        <a:latin typeface="Cambria Math"/>
                      </a:rPr>
                      <m:t>1</m:t>
                    </m:r>
                    <m:r>
                      <a:rPr lang="en-US" sz="30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sz="3000" dirty="0" smtClean="0"/>
                  <a:t>и находят остатки.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3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000" b="0" i="1" smtClean="0">
                                <a:latin typeface="Cambria Math"/>
                              </a:rPr>
                              <m:t> 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3000" dirty="0" smtClean="0"/>
                          <m:t>)</m:t>
                        </m:r>
                      </m:e>
                      <m:sup>
                        <m:r>
                          <a:rPr lang="en-US" sz="30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30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0" i="0" smtClean="0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US" sz="3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000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en-US" sz="3000" b="0" i="0" smtClean="0">
                            <a:latin typeface="Cambria Math"/>
                          </a:rPr>
                          <m:t>−</m:t>
                        </m:r>
                        <m:r>
                          <a:rPr lang="en-US" sz="30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30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000" dirty="0" smtClean="0"/>
                          <m:t>)</m:t>
                        </m:r>
                      </m:e>
                      <m:sup/>
                    </m:sSup>
                  </m:oMath>
                </a14:m>
                <a:r>
                  <a:rPr lang="en-US" sz="3000" dirty="0" smtClean="0"/>
                  <a:t>(</a:t>
                </a:r>
                <a:r>
                  <a:rPr lang="en-US" sz="3000" dirty="0" err="1" smtClean="0"/>
                  <a:t>modn</a:t>
                </a:r>
                <a:r>
                  <a:rPr lang="en-US" sz="3000" dirty="0" smtClean="0"/>
                  <a:t>, mod(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000" b="0" i="1" smtClean="0">
                            <a:latin typeface="Cambria Math"/>
                          </a:rPr>
                          <m:t>𝑟</m:t>
                        </m:r>
                      </m:sup>
                    </m:sSup>
                    <m:r>
                      <a:rPr lang="en-US" sz="3000" b="0" i="0" smtClean="0">
                        <a:latin typeface="Cambria Math"/>
                      </a:rPr>
                      <m:t>−</m:t>
                    </m:r>
                    <m:r>
                      <a:rPr lang="en-US" sz="3000" b="0" i="1" smtClean="0">
                        <a:latin typeface="Cambria Math"/>
                      </a:rPr>
                      <m:t>1)</m:t>
                    </m:r>
                    <m:r>
                      <a:rPr lang="en-US" sz="3000" b="0" i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.  (2)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8"/>
                <a:ext cx="8435280" cy="5256584"/>
              </a:xfrm>
              <a:blipFill rotWithShape="1">
                <a:blip r:embed="rId3"/>
                <a:stretch>
                  <a:fillRect l="-1228" t="-2552" b="-26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6376445"/>
              </p:ext>
            </p:extLst>
          </p:nvPr>
        </p:nvGraphicFramePr>
        <p:xfrm>
          <a:off x="1115616" y="3717032"/>
          <a:ext cx="5040313" cy="114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5" name="Equation" r:id="rId4" imgW="3022560" imgH="685800" progId="Equation.DSMT4">
                  <p:embed/>
                </p:oleObj>
              </mc:Choice>
              <mc:Fallback>
                <p:oleObj name="Equation" r:id="rId4" imgW="302256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15616" y="3717032"/>
                        <a:ext cx="5040313" cy="1141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279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Теорема 2. Пусть натуральное </a:t>
                </a:r>
                <a:r>
                  <a:rPr lang="en-US" dirty="0" smtClean="0"/>
                  <a:t>n </a:t>
                </a:r>
                <a:r>
                  <a:rPr lang="ru-RU" dirty="0" smtClean="0"/>
                  <a:t>и простое </a:t>
                </a:r>
                <a:r>
                  <a:rPr lang="en-US" dirty="0" smtClean="0"/>
                  <a:t>r </a:t>
                </a:r>
                <a:r>
                  <a:rPr lang="ru-RU" dirty="0" smtClean="0"/>
                  <a:t>таковы, что</a:t>
                </a:r>
              </a:p>
              <a:p>
                <a:pPr marL="0" indent="0">
                  <a:buNone/>
                </a:pPr>
                <a:r>
                  <a:rPr lang="en-US" dirty="0" err="1" smtClean="0"/>
                  <a:t>i</a:t>
                </a:r>
                <a:r>
                  <a:rPr lang="en-US" dirty="0" smtClean="0"/>
                  <a:t>) </a:t>
                </a:r>
                <a:r>
                  <a:rPr lang="ru-RU" dirty="0" smtClean="0"/>
                  <a:t>порядок </a:t>
                </a:r>
                <a:r>
                  <a:rPr lang="en-US" dirty="0" smtClean="0"/>
                  <a:t>n в</a:t>
                </a:r>
                <a:r>
                  <a:rPr lang="ru-RU" dirty="0" smtClean="0"/>
                  <a:t> группе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sub>
                    </m:sSub>
                    <m:r>
                      <a:rPr lang="ru-RU" b="0" i="1" smtClean="0">
                        <a:latin typeface="Cambria Math"/>
                      </a:rPr>
                      <m:t> больше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𝑙𝑜𝑔𝑛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,</a:t>
                </a:r>
              </a:p>
              <a:p>
                <a:pPr marL="0" indent="0">
                  <a:buNone/>
                </a:pPr>
                <a:r>
                  <a:rPr lang="en-US" dirty="0" smtClean="0"/>
                  <a:t>Ii) n</a:t>
                </a:r>
                <a:r>
                  <a:rPr lang="ru-RU" dirty="0" smtClean="0"/>
                  <a:t> не делится на простые числа меньшие </a:t>
                </a:r>
                <a:r>
                  <a:rPr lang="en-US" dirty="0" smtClean="0"/>
                  <a:t>r,</a:t>
                </a:r>
              </a:p>
              <a:p>
                <a:pPr marL="0" indent="0">
                  <a:buNone/>
                </a:pPr>
                <a:r>
                  <a:rPr lang="en-US" dirty="0" smtClean="0"/>
                  <a:t>Iii) </a:t>
                </a:r>
                <a:r>
                  <a:rPr lang="ru-RU" dirty="0" smtClean="0"/>
                  <a:t>тождество (2) выполняется для всех </a:t>
                </a:r>
                <a:r>
                  <a:rPr lang="en-US" i="1" dirty="0" smtClean="0"/>
                  <a:t>a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1,√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𝑟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  </m:t>
                            </m:r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</m:d>
                  </m:oMath>
                </a14:m>
                <a:r>
                  <a:rPr lang="ru-RU" dirty="0" smtClean="0"/>
                  <a:t>,</a:t>
                </a:r>
              </a:p>
              <a:p>
                <a:pPr marL="0" indent="0">
                  <a:buNone/>
                </a:pPr>
                <a:r>
                  <a:rPr lang="ru-RU" dirty="0" smtClean="0"/>
                  <a:t>Тогда </a:t>
                </a:r>
                <a:r>
                  <a:rPr lang="en-US" dirty="0" smtClean="0"/>
                  <a:t>n –</a:t>
                </a:r>
                <a:r>
                  <a:rPr lang="ru-RU" dirty="0" smtClean="0"/>
                  <a:t> степень простого числа.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089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</a:t>
            </a:r>
            <a:r>
              <a:rPr lang="en-US" dirty="0" smtClean="0"/>
              <a:t>AKS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1. </a:t>
                </a:r>
                <a:r>
                  <a:rPr lang="ru-RU" dirty="0" smtClean="0"/>
                  <a:t>Делимость </a:t>
                </a:r>
                <a:r>
                  <a:rPr lang="en-US" dirty="0" smtClean="0"/>
                  <a:t>n </a:t>
                </a:r>
                <a:r>
                  <a:rPr lang="ru-RU" dirty="0" smtClean="0"/>
                  <a:t>на числа от 2 до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ru-RU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𝑙𝑜𝑔𝑛</m:t>
                                </m:r>
                              </m:e>
                            </m:d>
                          </m:e>
                          <m:sup>
                            <m:r>
                              <a:rPr lang="ru-RU" b="0" i="1" smtClean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</m:e>
                    </m:d>
                  </m:oMath>
                </a14:m>
                <a:r>
                  <a:rPr lang="ru-RU" dirty="0" smtClean="0"/>
                  <a:t>проверяется в лоб;</a:t>
                </a:r>
              </a:p>
              <a:p>
                <a:pPr marL="0" indent="0">
                  <a:buNone/>
                </a:pPr>
                <a:r>
                  <a:rPr lang="ru-RU" dirty="0" smtClean="0"/>
                  <a:t>2. Ищется </a:t>
                </a:r>
                <a:r>
                  <a:rPr lang="en-US" dirty="0" smtClean="0"/>
                  <a:t>r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≤</m:t>
                    </m:r>
                    <m:d>
                      <m:dPr>
                        <m:begChr m:val="⌊"/>
                        <m:endChr m:val="⌋"/>
                        <m:ctrlPr>
                          <a:rPr lang="ru-RU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𝑙𝑜𝑔𝑛</m:t>
                                </m:r>
                              </m:e>
                            </m:d>
                          </m:e>
                          <m:sup>
                            <m:r>
                              <a:rPr lang="ru-RU" b="0" i="1" smtClean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 smtClean="0"/>
                  <a:t> ,</a:t>
                </a:r>
                <a:r>
                  <a:rPr lang="ru-RU" dirty="0" smtClean="0"/>
                  <a:t> для которого выполняется (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)</a:t>
                </a:r>
                <a:r>
                  <a:rPr lang="ru-RU" dirty="0" smtClean="0"/>
                  <a:t>в теореме 2;</a:t>
                </a:r>
              </a:p>
              <a:p>
                <a:pPr marL="0" indent="0">
                  <a:buNone/>
                </a:pPr>
                <a:r>
                  <a:rPr lang="ru-RU" dirty="0" smtClean="0"/>
                  <a:t>3. Проверяется (</a:t>
                </a:r>
                <a:r>
                  <a:rPr lang="en-US" dirty="0" smtClean="0"/>
                  <a:t>iii)</a:t>
                </a:r>
                <a:r>
                  <a:rPr lang="ru-RU" dirty="0" smtClean="0"/>
                  <a:t>;</a:t>
                </a:r>
              </a:p>
              <a:p>
                <a:pPr marL="0" indent="0">
                  <a:buNone/>
                </a:pPr>
                <a:r>
                  <a:rPr lang="ru-RU" smtClean="0"/>
                  <a:t>4. Проверяется </a:t>
                </a:r>
                <a:r>
                  <a:rPr lang="ru-RU" dirty="0" smtClean="0"/>
                  <a:t>не извлекается ли из </a:t>
                </a:r>
                <a:r>
                  <a:rPr lang="en-US" dirty="0" smtClean="0"/>
                  <a:t>n </a:t>
                </a:r>
                <a:r>
                  <a:rPr lang="ru-RU" dirty="0" smtClean="0"/>
                  <a:t>целый корень.</a:t>
                </a:r>
              </a:p>
              <a:p>
                <a:pPr marL="0" indent="0">
                  <a:buNone/>
                </a:pPr>
                <a:r>
                  <a:rPr lang="ru-RU" dirty="0" smtClean="0"/>
                  <a:t>Доказано, что сложность алгоритма довольно высока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~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𝑙𝑜𝑔𝑛</m:t>
                            </m:r>
                          </m:e>
                        </m:d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7,5</m:t>
                        </m:r>
                      </m:sup>
                    </m:sSup>
                  </m:oMath>
                </a14:m>
                <a:r>
                  <a:rPr lang="ru-RU" dirty="0" smtClean="0"/>
                  <a:t> поэтому практической ценности алгоритм пока не имеет.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26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050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8147248" cy="6215063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Font typeface="Times New Roman" pitchFamily="18" charset="0"/>
              <a:buChar char="‪"/>
            </a:pPr>
            <a:r>
              <a:rPr lang="ru-RU" altLang="ru-RU" sz="2000" b="1" i="1" dirty="0" smtClean="0">
                <a:latin typeface="Times New Roman" pitchFamily="18" charset="0"/>
                <a:cs typeface="Times New Roman" pitchFamily="18" charset="0"/>
              </a:rPr>
              <a:t>Квадратичные вычеты.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Рассмотрим простые поля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GF(p)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 – простое число, а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GF(p)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состоит из элементов: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0, 1, 2, 3, … ,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p - 1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. Предположим, что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p&gt;2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Ставится вопрос: какие из элементов этого поля являются квадратами этих или других элементов этого поля?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Times New Roman" pitchFamily="18" charset="0"/>
              <a:buChar char="‪"/>
            </a:pP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Определение 1.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Если 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является квадратом некоторого элемента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       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т. е.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a= b</a:t>
            </a:r>
            <a:r>
              <a:rPr lang="en-US" altLang="ru-RU" sz="20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 	 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то такой элемент поля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называется </a:t>
            </a:r>
            <a:r>
              <a:rPr lang="ru-RU" altLang="ru-RU" sz="2000" b="1" i="1" dirty="0" smtClean="0">
                <a:latin typeface="Times New Roman" pitchFamily="18" charset="0"/>
                <a:cs typeface="Times New Roman" pitchFamily="18" charset="0"/>
              </a:rPr>
              <a:t>квадратичным вычетом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Остальные элементы поля, не представимые в таком виде, называются 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квадратичными невычетами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Times New Roman" pitchFamily="18" charset="0"/>
              <a:buChar char="‪"/>
            </a:pP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en-US" altLang="ru-RU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Если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p = 11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то вычетами в таком поле являются 1, 4, 9, 5, 3, так как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ru-RU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= 1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= 4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altLang="ru-RU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= 9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ru-RU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= 5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ru-RU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= 3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 Элементы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2, 6, 7, 8, 10 (как легко проверить) будут невычетами.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‪"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Если записать ненулевые элементы поля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GF(p)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как степени примитивного элемента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		     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то в этом случае квадратичные вычеты имеют вид: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 – четное число.</a:t>
            </a:r>
            <a:endParaRPr lang="en-US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Times New Roman" pitchFamily="18" charset="0"/>
              <a:buChar char="‪"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Чтобы определить, является ли элемент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`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квадратичным вычетом, используются 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символы Лежандра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‪"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19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7933491"/>
              </p:ext>
            </p:extLst>
          </p:nvPr>
        </p:nvGraphicFramePr>
        <p:xfrm>
          <a:off x="3275856" y="1916832"/>
          <a:ext cx="912813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" name="Формула" r:id="rId4" imgW="685502" imgH="215806" progId="Equation.3">
                  <p:embed/>
                </p:oleObj>
              </mc:Choice>
              <mc:Fallback>
                <p:oleObj name="Формула" r:id="rId4" imgW="685502" imgH="215806" progId="Equation.3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1916832"/>
                        <a:ext cx="912813" cy="287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280189"/>
              </p:ext>
            </p:extLst>
          </p:nvPr>
        </p:nvGraphicFramePr>
        <p:xfrm>
          <a:off x="1979712" y="2276872"/>
          <a:ext cx="895350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name="Формула" r:id="rId6" imgW="672808" imgH="215806" progId="Equation.3">
                  <p:embed/>
                </p:oleObj>
              </mc:Choice>
              <mc:Fallback>
                <p:oleObj name="Формула" r:id="rId6" imgW="672808" imgH="215806" progId="Equation.3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276872"/>
                        <a:ext cx="895350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9654327"/>
              </p:ext>
            </p:extLst>
          </p:nvPr>
        </p:nvGraphicFramePr>
        <p:xfrm>
          <a:off x="4355976" y="2276872"/>
          <a:ext cx="111918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" name="Формула" r:id="rId8" imgW="672808" imgH="215806" progId="Equation.3">
                  <p:embed/>
                </p:oleObj>
              </mc:Choice>
              <mc:Fallback>
                <p:oleObj name="Формула" r:id="rId8" imgW="672808" imgH="215806" progId="Equation.3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2276872"/>
                        <a:ext cx="1119188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4"/>
          <p:cNvGraphicFramePr>
            <a:graphicFrameLocks noChangeAspect="1"/>
          </p:cNvGraphicFramePr>
          <p:nvPr/>
        </p:nvGraphicFramePr>
        <p:xfrm>
          <a:off x="3571875" y="5214938"/>
          <a:ext cx="227013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" name="Формула" r:id="rId10" imgW="152334" imgH="139639" progId="Equation.3">
                  <p:embed/>
                </p:oleObj>
              </mc:Choice>
              <mc:Fallback>
                <p:oleObj name="Формула" r:id="rId10" imgW="152334" imgH="139639" progId="Equation.3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75" y="5214938"/>
                        <a:ext cx="227013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5"/>
          <p:cNvGraphicFramePr>
            <a:graphicFrameLocks noChangeAspect="1"/>
          </p:cNvGraphicFramePr>
          <p:nvPr/>
        </p:nvGraphicFramePr>
        <p:xfrm>
          <a:off x="3929063" y="5072063"/>
          <a:ext cx="2414587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" name="Формула" r:id="rId12" imgW="1485900" imgH="228600" progId="Equation.3">
                  <p:embed/>
                </p:oleObj>
              </mc:Choice>
              <mc:Fallback>
                <p:oleObj name="Формула" r:id="rId12" imgW="1485900" imgH="228600" progId="Equation.3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63" y="5072063"/>
                        <a:ext cx="2414587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330261"/>
              </p:ext>
            </p:extLst>
          </p:nvPr>
        </p:nvGraphicFramePr>
        <p:xfrm>
          <a:off x="4572000" y="5373216"/>
          <a:ext cx="357188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" name="Формула" r:id="rId14" imgW="215713" imgH="203024" progId="Equation.3">
                  <p:embed/>
                </p:oleObj>
              </mc:Choice>
              <mc:Fallback>
                <p:oleObj name="Формула" r:id="rId14" imgW="215713" imgH="203024" progId="Equation.3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373216"/>
                        <a:ext cx="357188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3378441"/>
              </p:ext>
            </p:extLst>
          </p:nvPr>
        </p:nvGraphicFramePr>
        <p:xfrm>
          <a:off x="5292080" y="5805264"/>
          <a:ext cx="912813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" name="Формула" r:id="rId16" imgW="685502" imgH="215806" progId="Equation.3">
                  <p:embed/>
                </p:oleObj>
              </mc:Choice>
              <mc:Fallback>
                <p:oleObj name="Формула" r:id="rId16" imgW="685502" imgH="215806" progId="Equation.3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5805264"/>
                        <a:ext cx="912813" cy="287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398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  <a:buFont typeface="Times New Roman" pitchFamily="18" charset="0"/>
              <a:buChar char="‭"/>
            </a:pP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Определение 2.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Символом Лежандра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числа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и простого числа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называется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‭"/>
            </a:pPr>
            <a:r>
              <a:rPr lang="en-US" alt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Times New Roman" pitchFamily="18" charset="0"/>
              <a:buChar char="‭"/>
            </a:pPr>
            <a:endParaRPr lang="en-US" alt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Times New Roman" pitchFamily="18" charset="0"/>
              <a:buChar char="‭"/>
            </a:pPr>
            <a:endParaRPr lang="en-US" alt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Times New Roman" pitchFamily="18" charset="0"/>
              <a:buChar char="‭"/>
            </a:pP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Утверждение </a:t>
            </a:r>
            <a:r>
              <a:rPr lang="en-US" altLang="ru-RU" sz="2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Символ Лежандра может быть вычислен по формуле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‭"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				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‭"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							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[2, 3].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‭"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Times New Roman" pitchFamily="18" charset="0"/>
              <a:buChar char="‭"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Однако данный метод не позволяет найти квадратный корень из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mod p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даже если известно, что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 – вычет. </a:t>
            </a:r>
            <a:endParaRPr lang="ru-RU" altLang="ru-RU" sz="2000" dirty="0" smtClean="0"/>
          </a:p>
        </p:txBody>
      </p:sp>
      <p:graphicFrame>
        <p:nvGraphicFramePr>
          <p:cNvPr id="9218" name="Object 1"/>
          <p:cNvGraphicFramePr>
            <a:graphicFrameLocks noChangeAspect="1"/>
          </p:cNvGraphicFramePr>
          <p:nvPr/>
        </p:nvGraphicFramePr>
        <p:xfrm>
          <a:off x="2143125" y="1428750"/>
          <a:ext cx="4592638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Формула" r:id="rId4" imgW="3276600" imgH="711200" progId="Equation.3">
                  <p:embed/>
                </p:oleObj>
              </mc:Choice>
              <mc:Fallback>
                <p:oleObj name="Формула" r:id="rId4" imgW="3276600" imgH="711200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5" y="1428750"/>
                        <a:ext cx="4592638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2"/>
          <p:cNvGraphicFramePr>
            <a:graphicFrameLocks noChangeAspect="1"/>
          </p:cNvGraphicFramePr>
          <p:nvPr/>
        </p:nvGraphicFramePr>
        <p:xfrm>
          <a:off x="3286125" y="3357563"/>
          <a:ext cx="2041525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Формула" r:id="rId6" imgW="1282700" imgH="482600" progId="Equation.3">
                  <p:embed/>
                </p:oleObj>
              </mc:Choice>
              <mc:Fallback>
                <p:oleObj name="Формула" r:id="rId6" imgW="1282700" imgH="482600" progId="Equation.3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3357563"/>
                        <a:ext cx="2041525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200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Нахождение вычетов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5"/>
            <a:ext cx="8229600" cy="2952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Простое число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представлено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либо как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p=4k+3,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либо как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p=4k+1,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положительное целое число.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первом случае вычет находится просто: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-найти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r=a^(p+1)/4modp,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выдать в качестве ответа (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r,-r).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7544" y="1052736"/>
                <a:ext cx="8285221" cy="9589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/>
                  <a:t>Нахождение вычета равносильно решению задачи</a:t>
                </a:r>
              </a:p>
              <a:p>
                <a:r>
                  <a:rPr lang="ru-RU" sz="2800" dirty="0" smtClean="0"/>
                  <a:t> нахождения корня уравнения </a:t>
                </a:r>
                <a:r>
                  <a:rPr lang="en-US" sz="2800" dirty="0" smtClean="0"/>
                  <a:t>r=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800" b="0" i="1" smtClean="0">
                            <a:latin typeface="Cambria Math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sz="2800" dirty="0" smtClean="0"/>
                  <a:t>modp</a:t>
                </a:r>
                <a:endParaRPr lang="ru-RU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052736"/>
                <a:ext cx="8285221" cy="958917"/>
              </a:xfrm>
              <a:prstGeom prst="rect">
                <a:avLst/>
              </a:prstGeom>
              <a:blipFill rotWithShape="1">
                <a:blip r:embed="rId2"/>
                <a:stretch>
                  <a:fillRect l="-1545" t="-5732" b="-178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228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Пример для 1-го случая.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=3mod23</a:t>
                </a:r>
              </a:p>
              <a:p>
                <a:pPr marL="0" indent="0">
                  <a:buNone/>
                </a:pPr>
                <a:r>
                  <a:rPr lang="ru-RU" dirty="0" smtClean="0"/>
                  <a:t>Находим 3</a:t>
                </a:r>
                <a:r>
                  <a:rPr lang="en-US" dirty="0" smtClean="0"/>
                  <a:t>^(24/4)=3^6mod23=16.</a:t>
                </a:r>
              </a:p>
              <a:p>
                <a:pPr marL="0" indent="0">
                  <a:buNone/>
                </a:pPr>
                <a:r>
                  <a:rPr lang="en-US" dirty="0" smtClean="0"/>
                  <a:t>r=+16, r=-16.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394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071678"/>
            <a:ext cx="73581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Известен алгоритм решения задачи 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	     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, если найдено некоторое другое число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	      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, которое дает  	  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        ,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 т. е. </a:t>
            </a:r>
            <a:r>
              <a:rPr lang="en-US" altLang="ru-RU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 – невычет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2400" dirty="0" smtClean="0"/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5500694" y="2071678"/>
          <a:ext cx="990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8" name="Формула" r:id="rId3" imgW="672808" imgH="241195" progId="Equation.3">
                  <p:embed/>
                </p:oleObj>
              </mc:Choice>
              <mc:Fallback>
                <p:oleObj name="Формула" r:id="rId3" imgW="672808" imgH="241195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94" y="2071678"/>
                        <a:ext cx="9906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5072066" y="2500306"/>
          <a:ext cx="9906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9" name="Формула" r:id="rId5" imgW="672808" imgH="215806" progId="Equation.3">
                  <p:embed/>
                </p:oleObj>
              </mc:Choice>
              <mc:Fallback>
                <p:oleObj name="Формула" r:id="rId5" imgW="672808" imgH="215806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6" y="2500306"/>
                        <a:ext cx="9906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0" name="Object 4"/>
          <p:cNvGraphicFramePr>
            <a:graphicFrameLocks noChangeAspect="1"/>
          </p:cNvGraphicFramePr>
          <p:nvPr/>
        </p:nvGraphicFramePr>
        <p:xfrm>
          <a:off x="1142976" y="2786058"/>
          <a:ext cx="857250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0" name="Формула" r:id="rId7" imgW="622030" imgH="482391" progId="Equation.3">
                  <p:embed/>
                </p:oleObj>
              </mc:Choice>
              <mc:Fallback>
                <p:oleObj name="Формула" r:id="rId7" imgW="622030" imgH="482391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2786058"/>
                        <a:ext cx="857250" cy="66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428728" y="1500174"/>
            <a:ext cx="52901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втором случае задача усложняется.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3571876"/>
            <a:ext cx="8072494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Font typeface="Times New Roman" pitchFamily="18" charset="0"/>
              <a:buChar char=" "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Хотя сейчас не известен полиномиальный  алгоритм, решающий задачу нахождения невычета, однако с вероятностью 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50%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при случайном выборе элемента  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	     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                будем попадать на невычет. Следовательно, несколько попыток случайного выбора </a:t>
            </a:r>
            <a:r>
              <a:rPr lang="en-US" altLang="ru-RU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с высокой вероятностью даст невычет.</a:t>
            </a:r>
          </a:p>
        </p:txBody>
      </p:sp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7715272" y="4643446"/>
          <a:ext cx="8890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1" name="Формула" r:id="rId9" imgW="672808" imgH="215806" progId="Equation.3">
                  <p:embed/>
                </p:oleObj>
              </mc:Choice>
              <mc:Fallback>
                <p:oleObj name="Формула" r:id="rId9" imgW="672808" imgH="215806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72" y="4643446"/>
                        <a:ext cx="8890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Содержимое 2"/>
          <p:cNvSpPr>
            <a:spLocks noGrp="1"/>
          </p:cNvSpPr>
          <p:nvPr>
            <p:ph idx="1"/>
          </p:nvPr>
        </p:nvSpPr>
        <p:spPr>
          <a:xfrm>
            <a:off x="428625" y="357188"/>
            <a:ext cx="8229600" cy="6072187"/>
          </a:xfrm>
        </p:spPr>
        <p:txBody>
          <a:bodyPr/>
          <a:lstStyle/>
          <a:p>
            <a:pPr>
              <a:lnSpc>
                <a:spcPct val="120000"/>
              </a:lnSpc>
              <a:buFont typeface="Times New Roman" pitchFamily="18" charset="0"/>
              <a:buChar char=" "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Имея в своем распоряжении метод генерирования невычетов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можно использовать следующую конструкцию для нахождения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 </a:t>
            </a:r>
          </a:p>
          <a:p>
            <a:pPr>
              <a:lnSpc>
                <a:spcPct val="120000"/>
              </a:lnSpc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[2, 3]: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 "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1) генерировать случайные числа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        		          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до тех пор, пока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ru-RU" sz="20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 – 4a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не окажется квадратичным невычетом по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mod p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т. е.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 "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							</a:t>
            </a: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Times New Roman" pitchFamily="18" charset="0"/>
              <a:buChar char=" "/>
            </a:pPr>
            <a:endParaRPr lang="en-US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Times New Roman" pitchFamily="18" charset="0"/>
              <a:buChar char=" "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2) найти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		             ,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 "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где 	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- полином над полем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 "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3) выдать ответ: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-r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 – как решение задачи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	             .</a:t>
            </a:r>
            <a:endParaRPr lang="ru-RU" altLang="ru-RU" sz="2000" dirty="0" smtClean="0"/>
          </a:p>
        </p:txBody>
      </p:sp>
      <p:graphicFrame>
        <p:nvGraphicFramePr>
          <p:cNvPr id="10243" name="Object 2"/>
          <p:cNvGraphicFramePr>
            <a:graphicFrameLocks noChangeAspect="1"/>
          </p:cNvGraphicFramePr>
          <p:nvPr/>
        </p:nvGraphicFramePr>
        <p:xfrm>
          <a:off x="7786710" y="785794"/>
          <a:ext cx="100012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4" name="Формула" r:id="rId4" imgW="672808" imgH="241195" progId="Equation.3">
                  <p:embed/>
                </p:oleObj>
              </mc:Choice>
              <mc:Fallback>
                <p:oleObj name="Формула" r:id="rId4" imgW="672808" imgH="241195" progId="Equation.3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6710" y="785794"/>
                        <a:ext cx="1000125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3"/>
          <p:cNvGraphicFramePr>
            <a:graphicFrameLocks noChangeAspect="1"/>
          </p:cNvGraphicFramePr>
          <p:nvPr/>
        </p:nvGraphicFramePr>
        <p:xfrm>
          <a:off x="4643438" y="1714488"/>
          <a:ext cx="571500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" name="Формула" r:id="rId6" imgW="431613" imgH="241195" progId="Equation.3">
                  <p:embed/>
                </p:oleObj>
              </mc:Choice>
              <mc:Fallback>
                <p:oleObj name="Формула" r:id="rId6" imgW="431613" imgH="241195" progId="Equation.3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1714488"/>
                        <a:ext cx="571500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4"/>
          <p:cNvGraphicFramePr>
            <a:graphicFrameLocks noChangeAspect="1"/>
          </p:cNvGraphicFramePr>
          <p:nvPr/>
        </p:nvGraphicFramePr>
        <p:xfrm>
          <a:off x="5786446" y="1643050"/>
          <a:ext cx="22860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6" name="Формула" r:id="rId8" imgW="1536700" imgH="241300" progId="Equation.3">
                  <p:embed/>
                </p:oleObj>
              </mc:Choice>
              <mc:Fallback>
                <p:oleObj name="Формула" r:id="rId8" imgW="1536700" imgH="241300" progId="Equation.3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46" y="1643050"/>
                        <a:ext cx="228600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5"/>
          <p:cNvGraphicFramePr>
            <a:graphicFrameLocks noChangeAspect="1"/>
          </p:cNvGraphicFramePr>
          <p:nvPr/>
        </p:nvGraphicFramePr>
        <p:xfrm>
          <a:off x="2143108" y="2357430"/>
          <a:ext cx="1357313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7" name="Формула" r:id="rId10" imgW="965200" imgH="482600" progId="Equation.3">
                  <p:embed/>
                </p:oleObj>
              </mc:Choice>
              <mc:Fallback>
                <p:oleObj name="Формула" r:id="rId10" imgW="965200" imgH="482600" progId="Equation.3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08" y="2357430"/>
                        <a:ext cx="1357313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6"/>
          <p:cNvGraphicFramePr>
            <a:graphicFrameLocks noChangeAspect="1"/>
          </p:cNvGraphicFramePr>
          <p:nvPr/>
        </p:nvGraphicFramePr>
        <p:xfrm>
          <a:off x="1928794" y="3571876"/>
          <a:ext cx="299402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8" name="Формула" r:id="rId12" imgW="1727200" imgH="292100" progId="Equation.3">
                  <p:embed/>
                </p:oleObj>
              </mc:Choice>
              <mc:Fallback>
                <p:oleObj name="Формула" r:id="rId12" imgW="1727200" imgH="292100" progId="Equation.3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794" y="3571876"/>
                        <a:ext cx="2994025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7"/>
          <p:cNvGraphicFramePr>
            <a:graphicFrameLocks noChangeAspect="1"/>
          </p:cNvGraphicFramePr>
          <p:nvPr/>
        </p:nvGraphicFramePr>
        <p:xfrm>
          <a:off x="5572132" y="4500570"/>
          <a:ext cx="100012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9" name="Формула" r:id="rId14" imgW="672808" imgH="241195" progId="Equation.3">
                  <p:embed/>
                </p:oleObj>
              </mc:Choice>
              <mc:Fallback>
                <p:oleObj name="Формула" r:id="rId14" imgW="672808" imgH="241195" progId="Equation.3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2" y="4500570"/>
                        <a:ext cx="1000125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8"/>
          <p:cNvGraphicFramePr>
            <a:graphicFrameLocks noChangeAspect="1"/>
          </p:cNvGraphicFramePr>
          <p:nvPr/>
        </p:nvGraphicFramePr>
        <p:xfrm>
          <a:off x="1428728" y="4071942"/>
          <a:ext cx="13208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0" name="Формула" r:id="rId16" imgW="812447" imgH="228501" progId="Equation.3">
                  <p:embed/>
                </p:oleObj>
              </mc:Choice>
              <mc:Fallback>
                <p:oleObj name="Формула" r:id="rId16" imgW="812447" imgH="228501" progId="Equation.3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4071942"/>
                        <a:ext cx="132080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9"/>
          <p:cNvGraphicFramePr>
            <a:graphicFrameLocks noChangeAspect="1"/>
          </p:cNvGraphicFramePr>
          <p:nvPr/>
        </p:nvGraphicFramePr>
        <p:xfrm>
          <a:off x="6572264" y="4071942"/>
          <a:ext cx="760413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1" name="Формула" r:id="rId18" imgW="457002" imgH="215806" progId="Equation.3">
                  <p:embed/>
                </p:oleObj>
              </mc:Choice>
              <mc:Fallback>
                <p:oleObj name="Формула" r:id="rId18" imgW="457002" imgH="215806" progId="Equation.3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64" y="4071942"/>
                        <a:ext cx="760413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680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/>
          <a:lstStyle/>
          <a:p>
            <a:pPr>
              <a:buFont typeface="Calibri" pitchFamily="34" charset="0"/>
              <a:buChar char=" "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alibri" pitchFamily="34" charset="0"/>
              <a:buChar char=" "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Сложность нахождения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составляет    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битовых операций. </a:t>
            </a:r>
            <a:endParaRPr lang="en-US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alibri" pitchFamily="34" charset="0"/>
              <a:buChar char=" "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составное число, нахождение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является весьма трудной задачей, и до сих пор не известно ни одного </a:t>
            </a:r>
            <a:r>
              <a:rPr lang="ru-RU" altLang="ru-RU" sz="2000" dirty="0" err="1" smtClean="0">
                <a:latin typeface="Times New Roman" pitchFamily="18" charset="0"/>
                <a:cs typeface="Times New Roman" pitchFamily="18" charset="0"/>
              </a:rPr>
              <a:t>полиномиально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сложного алгоритма ее решения. </a:t>
            </a:r>
          </a:p>
          <a:p>
            <a:pPr>
              <a:buFont typeface="Calibri" pitchFamily="34" charset="0"/>
              <a:buChar char=" "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alibri" pitchFamily="34" charset="0"/>
              <a:buChar char=" "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Доказано, что по сложности эта задача эквивалентна задаче факторизации чисел. Если же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          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причем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известны, то задача извлечения 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          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решается довольно просто по алгоритму, аналогичному рассмотренному выше. Данный факт эффективно используется в криптосистемах с открытым ключом.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Calibri" pitchFamily="34" charset="0"/>
              <a:buChar char=" "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266" name="Object 1"/>
          <p:cNvGraphicFramePr>
            <a:graphicFrameLocks noChangeAspect="1"/>
          </p:cNvGraphicFramePr>
          <p:nvPr/>
        </p:nvGraphicFramePr>
        <p:xfrm>
          <a:off x="4143375" y="3400425"/>
          <a:ext cx="785813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" name="Формула" r:id="rId4" imgW="532937" imgH="164957" progId="Equation.3">
                  <p:embed/>
                </p:oleObj>
              </mc:Choice>
              <mc:Fallback>
                <p:oleObj name="Формула" r:id="rId4" imgW="532937" imgH="164957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5" y="3400425"/>
                        <a:ext cx="785813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2"/>
          <p:cNvGraphicFramePr>
            <a:graphicFrameLocks noChangeAspect="1"/>
          </p:cNvGraphicFramePr>
          <p:nvPr/>
        </p:nvGraphicFramePr>
        <p:xfrm>
          <a:off x="2928938" y="3571875"/>
          <a:ext cx="10001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9" name="Формула" r:id="rId6" imgW="647700" imgH="228600" progId="Equation.3">
                  <p:embed/>
                </p:oleObj>
              </mc:Choice>
              <mc:Fallback>
                <p:oleObj name="Формула" r:id="rId6" imgW="647700" imgH="228600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38" y="3571875"/>
                        <a:ext cx="1000125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3"/>
          <p:cNvGraphicFramePr>
            <a:graphicFrameLocks noChangeAspect="1"/>
          </p:cNvGraphicFramePr>
          <p:nvPr/>
        </p:nvGraphicFramePr>
        <p:xfrm>
          <a:off x="3509963" y="928688"/>
          <a:ext cx="105251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" name="Формула" r:id="rId8" imgW="660113" imgH="241195" progId="Equation.3">
                  <p:embed/>
                </p:oleObj>
              </mc:Choice>
              <mc:Fallback>
                <p:oleObj name="Формула" r:id="rId8" imgW="660113" imgH="241195" progId="Equation.3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9963" y="928688"/>
                        <a:ext cx="1052512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313502"/>
              </p:ext>
            </p:extLst>
          </p:nvPr>
        </p:nvGraphicFramePr>
        <p:xfrm>
          <a:off x="5796136" y="908720"/>
          <a:ext cx="1225108" cy="412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" name="Формула" r:id="rId10" imgW="698400" imgH="241200" progId="Equation.3">
                  <p:embed/>
                </p:oleObj>
              </mc:Choice>
              <mc:Fallback>
                <p:oleObj name="Формула" r:id="rId10" imgW="698400" imgH="241200" progId="Equation.3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908720"/>
                        <a:ext cx="1225108" cy="4126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7"/>
          <p:cNvGraphicFramePr>
            <a:graphicFrameLocks noChangeAspect="1"/>
          </p:cNvGraphicFramePr>
          <p:nvPr/>
        </p:nvGraphicFramePr>
        <p:xfrm>
          <a:off x="5010150" y="1622425"/>
          <a:ext cx="100171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" name="Формула" r:id="rId12" imgW="634680" imgH="228600" progId="Equation.3">
                  <p:embed/>
                </p:oleObj>
              </mc:Choice>
              <mc:Fallback>
                <p:oleObj name="Формула" r:id="rId12" imgW="634680" imgH="228600" progId="Equation.3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0150" y="1622425"/>
                        <a:ext cx="1001713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798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9679</TotalTime>
  <Words>1163</Words>
  <Application>Microsoft Office PowerPoint</Application>
  <PresentationFormat>Экран (4:3)</PresentationFormat>
  <Paragraphs>193</Paragraphs>
  <Slides>29</Slides>
  <Notes>13</Notes>
  <HiddenSlides>2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29</vt:i4>
      </vt:variant>
    </vt:vector>
  </HeadingPairs>
  <TitlesOfParts>
    <vt:vector size="32" baseType="lpstr">
      <vt:lpstr>Тема Office</vt:lpstr>
      <vt:lpstr>Формула</vt:lpstr>
      <vt:lpstr>Equation</vt:lpstr>
      <vt:lpstr>Генерирование простых чисел</vt:lpstr>
      <vt:lpstr>Презентация PowerPoint</vt:lpstr>
      <vt:lpstr>Презентация PowerPoint</vt:lpstr>
      <vt:lpstr>Презентация PowerPoint</vt:lpstr>
      <vt:lpstr>Нахождение вычетов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Тест Ферма (продолжение)</vt:lpstr>
      <vt:lpstr>Презентация PowerPoint</vt:lpstr>
      <vt:lpstr>Тест проверка квадратным корнем</vt:lpstr>
      <vt:lpstr>Примеры</vt:lpstr>
      <vt:lpstr>Презентация PowerPoint</vt:lpstr>
      <vt:lpstr>Презентация PowerPoint</vt:lpstr>
      <vt:lpstr>Тест Рабина-Миллера - комбинация теста Ферма и квадратного корня</vt:lpstr>
      <vt:lpstr>Алгоритм РМ</vt:lpstr>
      <vt:lpstr>Презентация PowerPoint</vt:lpstr>
      <vt:lpstr>Презентация PowerPoint</vt:lpstr>
      <vt:lpstr>Полиномиальный тест AKS</vt:lpstr>
      <vt:lpstr>Презентация PowerPoint</vt:lpstr>
      <vt:lpstr>Алгоритм AKS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viyak</dc:creator>
  <cp:lastModifiedBy>user</cp:lastModifiedBy>
  <cp:revision>64</cp:revision>
  <dcterms:created xsi:type="dcterms:W3CDTF">2017-08-31T19:47:21Z</dcterms:created>
  <dcterms:modified xsi:type="dcterms:W3CDTF">2018-09-11T16:49:57Z</dcterms:modified>
</cp:coreProperties>
</file>